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1"/>
  </p:notesMasterIdLst>
  <p:sldIdLst>
    <p:sldId id="256" r:id="rId2"/>
    <p:sldId id="257" r:id="rId3"/>
    <p:sldId id="258" r:id="rId4"/>
    <p:sldId id="259" r:id="rId5"/>
    <p:sldId id="260" r:id="rId6"/>
    <p:sldId id="261" r:id="rId7"/>
    <p:sldId id="262" r:id="rId8"/>
    <p:sldId id="263" r:id="rId9"/>
    <p:sldId id="265" r:id="rId10"/>
    <p:sldId id="266" r:id="rId11"/>
    <p:sldId id="264" r:id="rId12"/>
    <p:sldId id="267" r:id="rId13"/>
    <p:sldId id="268" r:id="rId14"/>
    <p:sldId id="269" r:id="rId15"/>
    <p:sldId id="270" r:id="rId16"/>
    <p:sldId id="271" r:id="rId17"/>
    <p:sldId id="272" r:id="rId18"/>
    <p:sldId id="273" r:id="rId19"/>
    <p:sldId id="274" r:id="rId20"/>
    <p:sldId id="275" r:id="rId21"/>
    <p:sldId id="280" r:id="rId22"/>
    <p:sldId id="276" r:id="rId23"/>
    <p:sldId id="277" r:id="rId24"/>
    <p:sldId id="278" r:id="rId25"/>
    <p:sldId id="279" r:id="rId26"/>
    <p:sldId id="281" r:id="rId27"/>
    <p:sldId id="282" r:id="rId28"/>
    <p:sldId id="289" r:id="rId29"/>
    <p:sldId id="283" r:id="rId30"/>
    <p:sldId id="287" r:id="rId31"/>
    <p:sldId id="284" r:id="rId32"/>
    <p:sldId id="285" r:id="rId33"/>
    <p:sldId id="290" r:id="rId34"/>
    <p:sldId id="296" r:id="rId35"/>
    <p:sldId id="288" r:id="rId36"/>
    <p:sldId id="291" r:id="rId37"/>
    <p:sldId id="292" r:id="rId38"/>
    <p:sldId id="293" r:id="rId39"/>
    <p:sldId id="294" r:id="rId40"/>
    <p:sldId id="295" r:id="rId41"/>
    <p:sldId id="297" r:id="rId42"/>
    <p:sldId id="305" r:id="rId43"/>
    <p:sldId id="299" r:id="rId44"/>
    <p:sldId id="298" r:id="rId45"/>
    <p:sldId id="301" r:id="rId46"/>
    <p:sldId id="302" r:id="rId47"/>
    <p:sldId id="303" r:id="rId48"/>
    <p:sldId id="300" r:id="rId49"/>
    <p:sldId id="304"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49" autoAdjust="0"/>
    <p:restoredTop sz="93935" autoAdjust="0"/>
  </p:normalViewPr>
  <p:slideViewPr>
    <p:cSldViewPr snapToGrid="0">
      <p:cViewPr varScale="1">
        <p:scale>
          <a:sx n="57" d="100"/>
          <a:sy n="57" d="100"/>
        </p:scale>
        <p:origin x="78" y="7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0582B-E8DA-4A6C-843B-0E759D93F3D4}" type="datetimeFigureOut">
              <a:rPr lang="ru-RU" smtClean="0"/>
              <a:t>28.11.2018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31484-320A-40BA-B15F-DD96CA780F8E}" type="slidenum">
              <a:rPr lang="ru-RU" smtClean="0"/>
              <a:t>‹#›</a:t>
            </a:fld>
            <a:endParaRPr lang="ru-RU"/>
          </a:p>
        </p:txBody>
      </p:sp>
    </p:spTree>
    <p:extLst>
      <p:ext uri="{BB962C8B-B14F-4D97-AF65-F5344CB8AC3E}">
        <p14:creationId xmlns:p14="http://schemas.microsoft.com/office/powerpoint/2010/main" val="277387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3</a:t>
            </a:fld>
            <a:endParaRPr lang="ru-RU" dirty="0"/>
          </a:p>
        </p:txBody>
      </p:sp>
    </p:spTree>
    <p:extLst>
      <p:ext uri="{BB962C8B-B14F-4D97-AF65-F5344CB8AC3E}">
        <p14:creationId xmlns:p14="http://schemas.microsoft.com/office/powerpoint/2010/main" val="3754788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18</a:t>
            </a:fld>
            <a:endParaRPr lang="ru-RU"/>
          </a:p>
        </p:txBody>
      </p:sp>
    </p:spTree>
    <p:extLst>
      <p:ext uri="{BB962C8B-B14F-4D97-AF65-F5344CB8AC3E}">
        <p14:creationId xmlns:p14="http://schemas.microsoft.com/office/powerpoint/2010/main" val="225458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20</a:t>
            </a:fld>
            <a:endParaRPr lang="ru-RU"/>
          </a:p>
        </p:txBody>
      </p:sp>
    </p:spTree>
    <p:extLst>
      <p:ext uri="{BB962C8B-B14F-4D97-AF65-F5344CB8AC3E}">
        <p14:creationId xmlns:p14="http://schemas.microsoft.com/office/powerpoint/2010/main" val="375095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27</a:t>
            </a:fld>
            <a:endParaRPr lang="ru-RU"/>
          </a:p>
        </p:txBody>
      </p:sp>
    </p:spTree>
    <p:extLst>
      <p:ext uri="{BB962C8B-B14F-4D97-AF65-F5344CB8AC3E}">
        <p14:creationId xmlns:p14="http://schemas.microsoft.com/office/powerpoint/2010/main" val="435568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29</a:t>
            </a:fld>
            <a:endParaRPr lang="ru-RU"/>
          </a:p>
        </p:txBody>
      </p:sp>
    </p:spTree>
    <p:extLst>
      <p:ext uri="{BB962C8B-B14F-4D97-AF65-F5344CB8AC3E}">
        <p14:creationId xmlns:p14="http://schemas.microsoft.com/office/powerpoint/2010/main" val="829354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30</a:t>
            </a:fld>
            <a:endParaRPr lang="ru-RU"/>
          </a:p>
        </p:txBody>
      </p:sp>
    </p:spTree>
    <p:extLst>
      <p:ext uri="{BB962C8B-B14F-4D97-AF65-F5344CB8AC3E}">
        <p14:creationId xmlns:p14="http://schemas.microsoft.com/office/powerpoint/2010/main" val="32381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3731484-320A-40BA-B15F-DD96CA780F8E}" type="slidenum">
              <a:rPr lang="ru-RU" smtClean="0"/>
              <a:t>34</a:t>
            </a:fld>
            <a:endParaRPr lang="ru-RU"/>
          </a:p>
        </p:txBody>
      </p:sp>
    </p:spTree>
    <p:extLst>
      <p:ext uri="{BB962C8B-B14F-4D97-AF65-F5344CB8AC3E}">
        <p14:creationId xmlns:p14="http://schemas.microsoft.com/office/powerpoint/2010/main" val="16132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5</a:t>
            </a:fld>
            <a:endParaRPr lang="ru-RU" dirty="0"/>
          </a:p>
        </p:txBody>
      </p:sp>
    </p:spTree>
    <p:extLst>
      <p:ext uri="{BB962C8B-B14F-4D97-AF65-F5344CB8AC3E}">
        <p14:creationId xmlns:p14="http://schemas.microsoft.com/office/powerpoint/2010/main" val="2808223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7</a:t>
            </a:fld>
            <a:endParaRPr lang="ru-RU" dirty="0"/>
          </a:p>
        </p:txBody>
      </p:sp>
    </p:spTree>
    <p:extLst>
      <p:ext uri="{BB962C8B-B14F-4D97-AF65-F5344CB8AC3E}">
        <p14:creationId xmlns:p14="http://schemas.microsoft.com/office/powerpoint/2010/main" val="94221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9</a:t>
            </a:fld>
            <a:endParaRPr lang="ru-RU" dirty="0"/>
          </a:p>
        </p:txBody>
      </p:sp>
    </p:spTree>
    <p:extLst>
      <p:ext uri="{BB962C8B-B14F-4D97-AF65-F5344CB8AC3E}">
        <p14:creationId xmlns:p14="http://schemas.microsoft.com/office/powerpoint/2010/main" val="4106339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10</a:t>
            </a:fld>
            <a:endParaRPr lang="ru-RU" dirty="0"/>
          </a:p>
        </p:txBody>
      </p:sp>
    </p:spTree>
    <p:extLst>
      <p:ext uri="{BB962C8B-B14F-4D97-AF65-F5344CB8AC3E}">
        <p14:creationId xmlns:p14="http://schemas.microsoft.com/office/powerpoint/2010/main" val="38615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13</a:t>
            </a:fld>
            <a:endParaRPr lang="ru-RU"/>
          </a:p>
        </p:txBody>
      </p:sp>
    </p:spTree>
    <p:extLst>
      <p:ext uri="{BB962C8B-B14F-4D97-AF65-F5344CB8AC3E}">
        <p14:creationId xmlns:p14="http://schemas.microsoft.com/office/powerpoint/2010/main" val="339270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14</a:t>
            </a:fld>
            <a:endParaRPr lang="ru-RU"/>
          </a:p>
        </p:txBody>
      </p:sp>
    </p:spTree>
    <p:extLst>
      <p:ext uri="{BB962C8B-B14F-4D97-AF65-F5344CB8AC3E}">
        <p14:creationId xmlns:p14="http://schemas.microsoft.com/office/powerpoint/2010/main" val="7658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16</a:t>
            </a:fld>
            <a:endParaRPr lang="ru-RU"/>
          </a:p>
        </p:txBody>
      </p:sp>
    </p:spTree>
    <p:extLst>
      <p:ext uri="{BB962C8B-B14F-4D97-AF65-F5344CB8AC3E}">
        <p14:creationId xmlns:p14="http://schemas.microsoft.com/office/powerpoint/2010/main" val="64274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731484-320A-40BA-B15F-DD96CA780F8E}" type="slidenum">
              <a:rPr lang="ru-RU" smtClean="0"/>
              <a:t>17</a:t>
            </a:fld>
            <a:endParaRPr lang="ru-RU"/>
          </a:p>
        </p:txBody>
      </p:sp>
    </p:spTree>
    <p:extLst>
      <p:ext uri="{BB962C8B-B14F-4D97-AF65-F5344CB8AC3E}">
        <p14:creationId xmlns:p14="http://schemas.microsoft.com/office/powerpoint/2010/main" val="4044522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374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1873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11/28/2018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652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11/28/2018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7172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11/28/2018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5483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809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960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187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11/28/2018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170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68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11/28/2018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47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101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4693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599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976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847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915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11/28/2018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602801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533" y="2133600"/>
            <a:ext cx="7298267" cy="189653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sz="6600" b="1" cap="none" dirty="0" smtClean="0">
                <a:cs typeface="Aharoni" panose="02010803020104030203" pitchFamily="2" charset="-79"/>
              </a:rPr>
              <a:t/>
            </a:r>
            <a:br>
              <a:rPr lang="ru-RU" sz="6600" b="1" cap="none" dirty="0" smtClean="0">
                <a:cs typeface="Aharoni" panose="02010803020104030203" pitchFamily="2" charset="-79"/>
              </a:rPr>
            </a:br>
            <a:r>
              <a:rPr lang="ru-RU" b="1" cap="none" dirty="0" smtClean="0">
                <a:cs typeface="Aharoni" panose="02010803020104030203" pitchFamily="2" charset="-79"/>
              </a:rPr>
              <a:t>Эта</a:t>
            </a:r>
            <a:r>
              <a:rPr lang="ru-RU" sz="5300" b="1" cap="none" dirty="0" smtClean="0">
                <a:cs typeface="Aharoni" panose="02010803020104030203" pitchFamily="2" charset="-79"/>
              </a:rPr>
              <a:t> </a:t>
            </a:r>
            <a:r>
              <a:rPr lang="ru-RU" b="1" cap="none" dirty="0" smtClean="0">
                <a:cs typeface="Aharoni" panose="02010803020104030203" pitchFamily="2" charset="-79"/>
              </a:rPr>
              <a:t>странная жизнь</a:t>
            </a:r>
            <a:endParaRPr lang="ru-RU" b="1" cap="none" dirty="0">
              <a:cs typeface="Aharoni" panose="02010803020104030203" pitchFamily="2" charset="-79"/>
            </a:endParaRPr>
          </a:p>
        </p:txBody>
      </p:sp>
      <p:sp>
        <p:nvSpPr>
          <p:cNvPr id="3" name="Подзаголовок 2"/>
          <p:cNvSpPr>
            <a:spLocks noGrp="1"/>
          </p:cNvSpPr>
          <p:nvPr>
            <p:ph type="subTitle" idx="1"/>
          </p:nvPr>
        </p:nvSpPr>
        <p:spPr>
          <a:xfrm>
            <a:off x="1659467" y="4165601"/>
            <a:ext cx="5960533" cy="1168400"/>
          </a:xfrm>
        </p:spPr>
        <p:txBody>
          <a:bodyPr>
            <a:noAutofit/>
          </a:bodyPr>
          <a:lstStyle/>
          <a:p>
            <a:r>
              <a:rPr lang="ru-RU" sz="3200" b="1" dirty="0" smtClean="0">
                <a:latin typeface="Franklin Gothic Book" panose="020B0503020102020204" pitchFamily="34" charset="0"/>
                <a:ea typeface="Batang" panose="02030600000101010101" pitchFamily="18" charset="-127"/>
                <a:cs typeface="David" panose="020E0502060401010101" pitchFamily="34" charset="-79"/>
              </a:rPr>
              <a:t>100-летию со дня рождения </a:t>
            </a:r>
          </a:p>
          <a:p>
            <a:r>
              <a:rPr lang="ru-RU" sz="3200" b="1" dirty="0" smtClean="0">
                <a:latin typeface="Franklin Gothic Book" panose="020B0503020102020204" pitchFamily="34" charset="0"/>
                <a:ea typeface="Batang" panose="02030600000101010101" pitchFamily="18" charset="-127"/>
                <a:cs typeface="David" panose="020E0502060401010101" pitchFamily="34" charset="-79"/>
              </a:rPr>
              <a:t>Даниила Гранина посвящается</a:t>
            </a:r>
            <a:endParaRPr lang="ru-RU" sz="3200" b="1" dirty="0">
              <a:latin typeface="Franklin Gothic Book" panose="020B0503020102020204" pitchFamily="34" charset="0"/>
              <a:ea typeface="Batang" panose="02030600000101010101" pitchFamily="18" charset="-127"/>
              <a:cs typeface="David" panose="020E0502060401010101" pitchFamily="34" charset="-79"/>
            </a:endParaRPr>
          </a:p>
        </p:txBody>
      </p:sp>
      <p:pic>
        <p:nvPicPr>
          <p:cNvPr id="6" name="Рисунок 5"/>
          <p:cNvPicPr>
            <a:picLocks noChangeAspect="1"/>
          </p:cNvPicPr>
          <p:nvPr/>
        </p:nvPicPr>
        <p:blipFill>
          <a:blip r:embed="rId2"/>
          <a:stretch>
            <a:fillRect/>
          </a:stretch>
        </p:blipFill>
        <p:spPr>
          <a:xfrm>
            <a:off x="7416800" y="491066"/>
            <a:ext cx="4622799" cy="44719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6826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2258" y="764373"/>
            <a:ext cx="8610600" cy="598262"/>
          </a:xfrm>
        </p:spPr>
        <p:txBody>
          <a:bodyPr>
            <a:normAutofit fontScale="90000"/>
          </a:bodyPr>
          <a:lstStyle/>
          <a:p>
            <a:r>
              <a:rPr lang="ru-RU" b="1" dirty="0" smtClean="0">
                <a:solidFill>
                  <a:schemeClr val="accent1"/>
                </a:solidFill>
              </a:rPr>
              <a:t>Русский писатель</a:t>
            </a:r>
            <a:endParaRPr lang="ru-RU" b="1" dirty="0">
              <a:solidFill>
                <a:schemeClr val="accent1"/>
              </a:solidFill>
            </a:endParaRPr>
          </a:p>
        </p:txBody>
      </p:sp>
      <p:sp>
        <p:nvSpPr>
          <p:cNvPr id="3" name="Объект 2"/>
          <p:cNvSpPr>
            <a:spLocks noGrp="1"/>
          </p:cNvSpPr>
          <p:nvPr>
            <p:ph idx="1"/>
          </p:nvPr>
        </p:nvSpPr>
        <p:spPr>
          <a:xfrm>
            <a:off x="756745" y="1515035"/>
            <a:ext cx="4613714" cy="4858523"/>
          </a:xfrm>
        </p:spPr>
        <p:txBody>
          <a:bodyPr>
            <a:normAutofit fontScale="92500" lnSpcReduction="10000"/>
          </a:bodyPr>
          <a:lstStyle/>
          <a:p>
            <a:endParaRPr lang="ru-RU" b="1" dirty="0" smtClean="0"/>
          </a:p>
          <a:p>
            <a:r>
              <a:rPr lang="ru-RU" b="1" dirty="0" smtClean="0"/>
              <a:t>Классик современной русской литературы. Как крупный писатель обладал даром осмысления. </a:t>
            </a:r>
          </a:p>
          <a:p>
            <a:r>
              <a:rPr lang="ru-RU" b="1" dirty="0" smtClean="0"/>
              <a:t>Член Союза писателей (с 1962 г.)</a:t>
            </a:r>
          </a:p>
          <a:p>
            <a:r>
              <a:rPr lang="ru-RU" b="1" dirty="0" smtClean="0"/>
              <a:t>Член редколлегии журнала «Роман-газета»</a:t>
            </a:r>
          </a:p>
          <a:p>
            <a:r>
              <a:rPr lang="ru-RU" b="1" dirty="0" smtClean="0"/>
              <a:t>Президент Общества друзей Российской национальной библиотеки</a:t>
            </a:r>
          </a:p>
          <a:p>
            <a:r>
              <a:rPr lang="ru-RU" b="1" dirty="0" smtClean="0"/>
              <a:t>Председатель правления Международного благотворительного фонда им. Д. С. Лихачёва</a:t>
            </a:r>
            <a:endParaRPr lang="ru-RU" b="1" dirty="0"/>
          </a:p>
        </p:txBody>
      </p:sp>
      <p:pic>
        <p:nvPicPr>
          <p:cNvPr id="5" name="Рисунок 4"/>
          <p:cNvPicPr>
            <a:picLocks noChangeAspect="1"/>
          </p:cNvPicPr>
          <p:nvPr/>
        </p:nvPicPr>
        <p:blipFill>
          <a:blip r:embed="rId3"/>
          <a:stretch>
            <a:fillRect/>
          </a:stretch>
        </p:blipFill>
        <p:spPr>
          <a:xfrm>
            <a:off x="5588584" y="1515035"/>
            <a:ext cx="6135741" cy="4858524"/>
          </a:xfrm>
          <a:prstGeom prst="rect">
            <a:avLst/>
          </a:prstGeom>
        </p:spPr>
      </p:pic>
    </p:spTree>
    <p:extLst>
      <p:ext uri="{BB962C8B-B14F-4D97-AF65-F5344CB8AC3E}">
        <p14:creationId xmlns:p14="http://schemas.microsoft.com/office/powerpoint/2010/main" val="3122304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222939" y="761999"/>
            <a:ext cx="9285294" cy="1012422"/>
          </a:xfrm>
        </p:spPr>
        <p:txBody>
          <a:bodyPr/>
          <a:lstStyle/>
          <a:p>
            <a:r>
              <a:rPr lang="ru-RU" sz="6000" b="1" dirty="0">
                <a:solidFill>
                  <a:schemeClr val="accent1"/>
                </a:solidFill>
                <a:latin typeface="Bookman Old Style" panose="02050604050505020204" pitchFamily="18" charset="0"/>
              </a:rPr>
              <a:t>Л</a:t>
            </a:r>
            <a:r>
              <a:rPr lang="ru-RU" b="1" dirty="0" smtClean="0">
                <a:solidFill>
                  <a:schemeClr val="accent1"/>
                </a:solidFill>
                <a:latin typeface="Bookman Old Style" panose="02050604050505020204" pitchFamily="18" charset="0"/>
              </a:rPr>
              <a:t>итературные</a:t>
            </a:r>
            <a:r>
              <a:rPr lang="ru-RU" b="1" dirty="0" smtClean="0">
                <a:solidFill>
                  <a:schemeClr val="accent1"/>
                </a:solidFill>
              </a:rPr>
              <a:t> премии</a:t>
            </a:r>
            <a:endParaRPr lang="ru-RU" b="1" dirty="0">
              <a:solidFill>
                <a:schemeClr val="accent1"/>
              </a:solidFill>
            </a:endParaRPr>
          </a:p>
        </p:txBody>
      </p:sp>
      <p:sp>
        <p:nvSpPr>
          <p:cNvPr id="5" name="Текст 4"/>
          <p:cNvSpPr>
            <a:spLocks noGrp="1"/>
          </p:cNvSpPr>
          <p:nvPr>
            <p:ph type="body" idx="1"/>
          </p:nvPr>
        </p:nvSpPr>
        <p:spPr>
          <a:xfrm>
            <a:off x="693824" y="1625600"/>
            <a:ext cx="3456432" cy="1236133"/>
          </a:xfrm>
        </p:spPr>
        <p:txBody>
          <a:bodyPr/>
          <a:lstStyle/>
          <a:p>
            <a:r>
              <a:rPr lang="ru-RU" sz="2000" b="1" dirty="0" smtClean="0"/>
              <a:t>Государственная премия СССР</a:t>
            </a:r>
          </a:p>
          <a:p>
            <a:r>
              <a:rPr lang="ru-RU" sz="2000" b="1" dirty="0" smtClean="0"/>
              <a:t>(</a:t>
            </a:r>
            <a:r>
              <a:rPr lang="ru-RU" sz="2000" b="1" dirty="0" smtClean="0">
                <a:solidFill>
                  <a:schemeClr val="accent1"/>
                </a:solidFill>
              </a:rPr>
              <a:t>1976 г</a:t>
            </a:r>
            <a:r>
              <a:rPr lang="ru-RU" sz="2000" b="1" dirty="0" smtClean="0"/>
              <a:t>.) за повесть</a:t>
            </a:r>
            <a:endParaRPr lang="ru-RU" sz="2000" b="1" dirty="0"/>
          </a:p>
        </p:txBody>
      </p:sp>
      <p:sp>
        <p:nvSpPr>
          <p:cNvPr id="6" name="Текст 5"/>
          <p:cNvSpPr>
            <a:spLocks noGrp="1"/>
          </p:cNvSpPr>
          <p:nvPr>
            <p:ph type="body" sz="quarter" idx="3"/>
          </p:nvPr>
        </p:nvSpPr>
        <p:spPr>
          <a:xfrm>
            <a:off x="4368800" y="1774422"/>
            <a:ext cx="3456432" cy="1087312"/>
          </a:xfrm>
        </p:spPr>
        <p:txBody>
          <a:bodyPr/>
          <a:lstStyle/>
          <a:p>
            <a:r>
              <a:rPr lang="ru-RU" sz="2000" b="1" dirty="0" smtClean="0"/>
              <a:t>Государственная премия России </a:t>
            </a:r>
            <a:endParaRPr lang="en-US" sz="2000" b="1" dirty="0" smtClean="0"/>
          </a:p>
          <a:p>
            <a:r>
              <a:rPr lang="ru-RU" sz="2000" b="1" dirty="0" smtClean="0"/>
              <a:t>(</a:t>
            </a:r>
            <a:r>
              <a:rPr lang="ru-RU" sz="2000" b="1" dirty="0" smtClean="0">
                <a:solidFill>
                  <a:schemeClr val="accent1"/>
                </a:solidFill>
              </a:rPr>
              <a:t>2001 г</a:t>
            </a:r>
            <a:r>
              <a:rPr lang="ru-RU" sz="2000" b="1" dirty="0" smtClean="0"/>
              <a:t>.) за роман</a:t>
            </a:r>
            <a:endParaRPr lang="ru-RU" sz="2000" b="1" dirty="0"/>
          </a:p>
        </p:txBody>
      </p:sp>
      <p:sp>
        <p:nvSpPr>
          <p:cNvPr id="7" name="Текст 6"/>
          <p:cNvSpPr>
            <a:spLocks noGrp="1"/>
          </p:cNvSpPr>
          <p:nvPr>
            <p:ph type="body" sz="quarter" idx="13"/>
          </p:nvPr>
        </p:nvSpPr>
        <p:spPr>
          <a:xfrm>
            <a:off x="8043776" y="1774421"/>
            <a:ext cx="3275867" cy="1417955"/>
          </a:xfrm>
        </p:spPr>
        <p:txBody>
          <a:bodyPr/>
          <a:lstStyle/>
          <a:p>
            <a:endParaRPr lang="ru-RU" sz="2000" dirty="0" smtClean="0"/>
          </a:p>
          <a:p>
            <a:endParaRPr lang="ru-RU" sz="2000" dirty="0"/>
          </a:p>
          <a:p>
            <a:endParaRPr lang="ru-RU" sz="2000" b="1" dirty="0" smtClean="0"/>
          </a:p>
          <a:p>
            <a:endParaRPr lang="ru-RU" sz="2000" b="1" dirty="0"/>
          </a:p>
          <a:p>
            <a:r>
              <a:rPr lang="ru-RU" sz="2000" b="1" dirty="0" smtClean="0"/>
              <a:t>Первая премия  «Большая книга» </a:t>
            </a:r>
            <a:endParaRPr lang="en-US" sz="2000" b="1" dirty="0" smtClean="0"/>
          </a:p>
          <a:p>
            <a:r>
              <a:rPr lang="ru-RU" sz="2000" b="1" dirty="0" smtClean="0"/>
              <a:t>(</a:t>
            </a:r>
            <a:r>
              <a:rPr lang="ru-RU" sz="2000" b="1" dirty="0" smtClean="0">
                <a:solidFill>
                  <a:schemeClr val="accent1"/>
                </a:solidFill>
              </a:rPr>
              <a:t>2012 г</a:t>
            </a:r>
            <a:r>
              <a:rPr lang="ru-RU" sz="2000" b="1" dirty="0" smtClean="0"/>
              <a:t>.) за роман</a:t>
            </a:r>
          </a:p>
          <a:p>
            <a:endParaRPr lang="ru-RU" b="1" dirty="0" smtClean="0"/>
          </a:p>
        </p:txBody>
      </p:sp>
      <p:pic>
        <p:nvPicPr>
          <p:cNvPr id="13" name="Рисунок 12"/>
          <p:cNvPicPr>
            <a:picLocks noChangeAspect="1"/>
          </p:cNvPicPr>
          <p:nvPr/>
        </p:nvPicPr>
        <p:blipFill>
          <a:blip r:embed="rId2"/>
          <a:stretch>
            <a:fillRect/>
          </a:stretch>
        </p:blipFill>
        <p:spPr>
          <a:xfrm>
            <a:off x="4645353" y="3056910"/>
            <a:ext cx="1769663" cy="3326957"/>
          </a:xfrm>
          <a:prstGeom prst="rect">
            <a:avLst/>
          </a:prstGeom>
        </p:spPr>
      </p:pic>
      <p:pic>
        <p:nvPicPr>
          <p:cNvPr id="14" name="Рисунок 13"/>
          <p:cNvPicPr>
            <a:picLocks noChangeAspect="1"/>
          </p:cNvPicPr>
          <p:nvPr/>
        </p:nvPicPr>
        <p:blipFill>
          <a:blip r:embed="rId3"/>
          <a:stretch>
            <a:fillRect/>
          </a:stretch>
        </p:blipFill>
        <p:spPr>
          <a:xfrm>
            <a:off x="7476944" y="3056910"/>
            <a:ext cx="3673366" cy="3326957"/>
          </a:xfrm>
          <a:prstGeom prst="rect">
            <a:avLst/>
          </a:prstGeom>
        </p:spPr>
      </p:pic>
      <p:pic>
        <p:nvPicPr>
          <p:cNvPr id="2" name="Рисунок 1"/>
          <p:cNvPicPr>
            <a:picLocks noChangeAspect="1"/>
          </p:cNvPicPr>
          <p:nvPr/>
        </p:nvPicPr>
        <p:blipFill rotWithShape="1">
          <a:blip r:embed="rId4"/>
          <a:srcRect l="3314" t="1203" r="6711" b="7435"/>
          <a:stretch/>
        </p:blipFill>
        <p:spPr>
          <a:xfrm>
            <a:off x="915928" y="3056910"/>
            <a:ext cx="2026023" cy="3326957"/>
          </a:xfrm>
          <a:prstGeom prst="rect">
            <a:avLst/>
          </a:prstGeom>
        </p:spPr>
      </p:pic>
    </p:spTree>
    <p:extLst>
      <p:ext uri="{BB962C8B-B14F-4D97-AF65-F5344CB8AC3E}">
        <p14:creationId xmlns:p14="http://schemas.microsoft.com/office/powerpoint/2010/main" val="2045745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472966"/>
            <a:ext cx="8384121" cy="1190946"/>
          </a:xfrm>
        </p:spPr>
        <p:txBody>
          <a:bodyPr/>
          <a:lstStyle/>
          <a:p>
            <a:r>
              <a:rPr lang="ru-RU" sz="6000" b="1" dirty="0" smtClean="0">
                <a:solidFill>
                  <a:schemeClr val="accent1"/>
                </a:solidFill>
              </a:rPr>
              <a:t>Л</a:t>
            </a:r>
            <a:r>
              <a:rPr lang="ru-RU" b="1" dirty="0" smtClean="0">
                <a:solidFill>
                  <a:schemeClr val="accent1"/>
                </a:solidFill>
              </a:rPr>
              <a:t>итературные </a:t>
            </a:r>
            <a:r>
              <a:rPr lang="ru-RU" b="1" dirty="0" smtClean="0">
                <a:solidFill>
                  <a:schemeClr val="accent1"/>
                </a:solidFill>
                <a:latin typeface="Bookman Old Style" panose="02050604050505020204" pitchFamily="18" charset="0"/>
              </a:rPr>
              <a:t>премии</a:t>
            </a:r>
            <a:endParaRPr lang="ru-RU" b="1" dirty="0">
              <a:solidFill>
                <a:schemeClr val="accent1"/>
              </a:solidFill>
              <a:latin typeface="Bookman Old Style" panose="02050604050505020204" pitchFamily="18" charset="0"/>
            </a:endParaRPr>
          </a:p>
        </p:txBody>
      </p:sp>
      <p:sp>
        <p:nvSpPr>
          <p:cNvPr id="3" name="Текст 2"/>
          <p:cNvSpPr>
            <a:spLocks noGrp="1"/>
          </p:cNvSpPr>
          <p:nvPr>
            <p:ph type="body" idx="1"/>
          </p:nvPr>
        </p:nvSpPr>
        <p:spPr>
          <a:xfrm>
            <a:off x="685800" y="1663912"/>
            <a:ext cx="3456432" cy="874336"/>
          </a:xfrm>
        </p:spPr>
        <p:txBody>
          <a:bodyPr/>
          <a:lstStyle/>
          <a:p>
            <a:r>
              <a:rPr lang="ru-RU" b="1" dirty="0" smtClean="0"/>
              <a:t>Бунинская премия (</a:t>
            </a:r>
            <a:r>
              <a:rPr lang="ru-RU" b="1" dirty="0" smtClean="0">
                <a:solidFill>
                  <a:schemeClr val="accent1"/>
                </a:solidFill>
              </a:rPr>
              <a:t>2011 г</a:t>
            </a:r>
            <a:r>
              <a:rPr lang="ru-RU" b="1" dirty="0" smtClean="0"/>
              <a:t>.)</a:t>
            </a:r>
            <a:endParaRPr lang="ru-RU" b="1" dirty="0"/>
          </a:p>
        </p:txBody>
      </p:sp>
      <p:sp>
        <p:nvSpPr>
          <p:cNvPr id="4" name="Текст 3"/>
          <p:cNvSpPr>
            <a:spLocks noGrp="1"/>
          </p:cNvSpPr>
          <p:nvPr>
            <p:ph type="body" sz="half" idx="15"/>
          </p:nvPr>
        </p:nvSpPr>
        <p:spPr>
          <a:xfrm>
            <a:off x="685799" y="2854858"/>
            <a:ext cx="3456432" cy="692383"/>
          </a:xfrm>
        </p:spPr>
        <p:txBody>
          <a:bodyPr/>
          <a:lstStyle/>
          <a:p>
            <a:r>
              <a:rPr lang="ru-RU" b="1" dirty="0" smtClean="0"/>
              <a:t>За выдающийся вклад в развитие русской литературы</a:t>
            </a:r>
            <a:endParaRPr lang="ru-RU" b="1" dirty="0"/>
          </a:p>
        </p:txBody>
      </p:sp>
      <p:sp>
        <p:nvSpPr>
          <p:cNvPr id="5" name="Текст 4"/>
          <p:cNvSpPr>
            <a:spLocks noGrp="1"/>
          </p:cNvSpPr>
          <p:nvPr>
            <p:ph type="body" sz="quarter" idx="3"/>
          </p:nvPr>
        </p:nvSpPr>
        <p:spPr>
          <a:xfrm>
            <a:off x="4368800" y="2201333"/>
            <a:ext cx="3456432" cy="618068"/>
          </a:xfrm>
        </p:spPr>
        <p:txBody>
          <a:bodyPr/>
          <a:lstStyle/>
          <a:p>
            <a:r>
              <a:rPr lang="ru-RU" b="1" dirty="0" err="1" smtClean="0"/>
              <a:t>Царскосельская</a:t>
            </a:r>
            <a:r>
              <a:rPr lang="ru-RU" b="1" dirty="0" smtClean="0"/>
              <a:t> художественная премия (</a:t>
            </a:r>
            <a:r>
              <a:rPr lang="ru-RU" b="1" dirty="0" smtClean="0">
                <a:solidFill>
                  <a:schemeClr val="accent1"/>
                </a:solidFill>
              </a:rPr>
              <a:t>2012 г</a:t>
            </a:r>
            <a:r>
              <a:rPr lang="ru-RU" b="1" dirty="0" smtClean="0"/>
              <a:t>.)</a:t>
            </a:r>
            <a:endParaRPr lang="ru-RU" b="1" dirty="0"/>
          </a:p>
        </p:txBody>
      </p:sp>
      <p:sp>
        <p:nvSpPr>
          <p:cNvPr id="6" name="Текст 5"/>
          <p:cNvSpPr>
            <a:spLocks noGrp="1"/>
          </p:cNvSpPr>
          <p:nvPr>
            <p:ph type="body" sz="half" idx="16"/>
          </p:nvPr>
        </p:nvSpPr>
        <p:spPr>
          <a:xfrm>
            <a:off x="4366858" y="2854858"/>
            <a:ext cx="3456432" cy="692383"/>
          </a:xfrm>
        </p:spPr>
        <p:txBody>
          <a:bodyPr>
            <a:normAutofit/>
          </a:bodyPr>
          <a:lstStyle/>
          <a:p>
            <a:r>
              <a:rPr lang="ru-RU" b="1" dirty="0" smtClean="0"/>
              <a:t>За книги «Заговор», «Причуды моей памяти», «Всё было не совсем так»</a:t>
            </a:r>
            <a:endParaRPr lang="ru-RU" b="1" dirty="0"/>
          </a:p>
        </p:txBody>
      </p:sp>
      <p:sp>
        <p:nvSpPr>
          <p:cNvPr id="7" name="Текст 6"/>
          <p:cNvSpPr>
            <a:spLocks noGrp="1"/>
          </p:cNvSpPr>
          <p:nvPr>
            <p:ph type="body" sz="quarter" idx="13"/>
          </p:nvPr>
        </p:nvSpPr>
        <p:spPr>
          <a:xfrm>
            <a:off x="8051800" y="2192866"/>
            <a:ext cx="3456432" cy="345382"/>
          </a:xfrm>
        </p:spPr>
        <p:txBody>
          <a:bodyPr/>
          <a:lstStyle/>
          <a:p>
            <a:r>
              <a:rPr lang="ru-RU" b="1" dirty="0" smtClean="0"/>
              <a:t>Государственная премия РФ (</a:t>
            </a:r>
            <a:r>
              <a:rPr lang="ru-RU" b="1" dirty="0" smtClean="0">
                <a:solidFill>
                  <a:schemeClr val="accent1"/>
                </a:solidFill>
              </a:rPr>
              <a:t>2017 г</a:t>
            </a:r>
            <a:r>
              <a:rPr lang="ru-RU" b="1" dirty="0" smtClean="0"/>
              <a:t>.)</a:t>
            </a:r>
            <a:endParaRPr lang="ru-RU" b="1" dirty="0"/>
          </a:p>
        </p:txBody>
      </p:sp>
      <p:sp>
        <p:nvSpPr>
          <p:cNvPr id="8" name="Текст 7"/>
          <p:cNvSpPr>
            <a:spLocks noGrp="1"/>
          </p:cNvSpPr>
          <p:nvPr>
            <p:ph type="body" sz="half" idx="17"/>
          </p:nvPr>
        </p:nvSpPr>
        <p:spPr>
          <a:xfrm>
            <a:off x="8047916" y="2658534"/>
            <a:ext cx="3231805" cy="728134"/>
          </a:xfrm>
        </p:spPr>
        <p:txBody>
          <a:bodyPr>
            <a:normAutofit/>
          </a:bodyPr>
          <a:lstStyle/>
          <a:p>
            <a:r>
              <a:rPr lang="ru-RU" b="1" dirty="0" smtClean="0"/>
              <a:t>За выдающиеся достижения в области гуманитарной деятельности</a:t>
            </a:r>
            <a:endParaRPr lang="ru-RU" b="1" dirty="0"/>
          </a:p>
        </p:txBody>
      </p:sp>
      <p:pic>
        <p:nvPicPr>
          <p:cNvPr id="9" name="Рисунок 8"/>
          <p:cNvPicPr>
            <a:picLocks noChangeAspect="1"/>
          </p:cNvPicPr>
          <p:nvPr/>
        </p:nvPicPr>
        <p:blipFill>
          <a:blip r:embed="rId2"/>
          <a:stretch>
            <a:fillRect/>
          </a:stretch>
        </p:blipFill>
        <p:spPr>
          <a:xfrm>
            <a:off x="1050835" y="3386668"/>
            <a:ext cx="1844766" cy="3217331"/>
          </a:xfrm>
          <a:prstGeom prst="rect">
            <a:avLst/>
          </a:prstGeom>
        </p:spPr>
      </p:pic>
      <p:pic>
        <p:nvPicPr>
          <p:cNvPr id="10" name="Рисунок 9"/>
          <p:cNvPicPr>
            <a:picLocks noChangeAspect="1"/>
          </p:cNvPicPr>
          <p:nvPr/>
        </p:nvPicPr>
        <p:blipFill>
          <a:blip r:embed="rId3"/>
          <a:stretch>
            <a:fillRect/>
          </a:stretch>
        </p:blipFill>
        <p:spPr>
          <a:xfrm>
            <a:off x="4799696" y="3547240"/>
            <a:ext cx="2124560" cy="3056759"/>
          </a:xfrm>
          <a:prstGeom prst="rect">
            <a:avLst/>
          </a:prstGeom>
        </p:spPr>
      </p:pic>
      <p:pic>
        <p:nvPicPr>
          <p:cNvPr id="11" name="Рисунок 10"/>
          <p:cNvPicPr>
            <a:picLocks noChangeAspect="1"/>
          </p:cNvPicPr>
          <p:nvPr/>
        </p:nvPicPr>
        <p:blipFill>
          <a:blip r:embed="rId4"/>
          <a:stretch>
            <a:fillRect/>
          </a:stretch>
        </p:blipFill>
        <p:spPr>
          <a:xfrm>
            <a:off x="8480755" y="3386668"/>
            <a:ext cx="2031113" cy="3217332"/>
          </a:xfrm>
          <a:prstGeom prst="rect">
            <a:avLst/>
          </a:prstGeom>
        </p:spPr>
      </p:pic>
    </p:spTree>
    <p:extLst>
      <p:ext uri="{BB962C8B-B14F-4D97-AF65-F5344CB8AC3E}">
        <p14:creationId xmlns:p14="http://schemas.microsoft.com/office/powerpoint/2010/main" val="1054601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3"/>
          <p:cNvSpPr>
            <a:spLocks noGrp="1"/>
          </p:cNvSpPr>
          <p:nvPr>
            <p:ph type="title"/>
          </p:nvPr>
        </p:nvSpPr>
        <p:spPr>
          <a:xfrm>
            <a:off x="685799" y="1134533"/>
            <a:ext cx="6558454" cy="660400"/>
          </a:xfrm>
        </p:spPr>
        <p:txBody>
          <a:bodyPr>
            <a:noAutofit/>
          </a:bodyPr>
          <a:lstStyle/>
          <a:p>
            <a:r>
              <a:rPr lang="ru-RU" sz="2000" b="1" dirty="0" smtClean="0">
                <a:solidFill>
                  <a:schemeClr val="accent1"/>
                </a:solidFill>
              </a:rPr>
              <a:t>Его романы, </a:t>
            </a:r>
            <a:r>
              <a:rPr lang="en-US" sz="2000" b="1" dirty="0" smtClean="0">
                <a:solidFill>
                  <a:schemeClr val="accent1"/>
                </a:solidFill>
              </a:rPr>
              <a:t> </a:t>
            </a:r>
            <a:r>
              <a:rPr lang="ru-RU" sz="2000" b="1" dirty="0" smtClean="0">
                <a:solidFill>
                  <a:schemeClr val="accent1"/>
                </a:solidFill>
              </a:rPr>
              <a:t>повести,</a:t>
            </a:r>
            <a:r>
              <a:rPr lang="en-US" sz="2000" b="1" dirty="0" smtClean="0">
                <a:solidFill>
                  <a:schemeClr val="accent1"/>
                </a:solidFill>
              </a:rPr>
              <a:t> </a:t>
            </a:r>
            <a:r>
              <a:rPr lang="ru-RU" sz="2000" b="1" dirty="0" smtClean="0">
                <a:solidFill>
                  <a:schemeClr val="accent1"/>
                </a:solidFill>
              </a:rPr>
              <a:t> эссе,</a:t>
            </a:r>
            <a:r>
              <a:rPr lang="en-US" sz="2000" b="1" dirty="0" smtClean="0">
                <a:solidFill>
                  <a:schemeClr val="accent1"/>
                </a:solidFill>
              </a:rPr>
              <a:t> </a:t>
            </a:r>
            <a:r>
              <a:rPr lang="ru-RU" sz="2000" b="1" dirty="0" smtClean="0">
                <a:solidFill>
                  <a:schemeClr val="accent1"/>
                </a:solidFill>
              </a:rPr>
              <a:t> мемуары</a:t>
            </a:r>
            <a:endParaRPr lang="ru-RU" sz="2000" b="1" dirty="0">
              <a:solidFill>
                <a:schemeClr val="accent1"/>
              </a:solidFill>
            </a:endParaRPr>
          </a:p>
        </p:txBody>
      </p:sp>
      <p:sp>
        <p:nvSpPr>
          <p:cNvPr id="15" name="Объект 14"/>
          <p:cNvSpPr>
            <a:spLocks noGrp="1"/>
          </p:cNvSpPr>
          <p:nvPr>
            <p:ph idx="1"/>
          </p:nvPr>
        </p:nvSpPr>
        <p:spPr>
          <a:xfrm>
            <a:off x="7244253" y="126124"/>
            <a:ext cx="3949263" cy="6731876"/>
          </a:xfrm>
        </p:spPr>
        <p:txBody>
          <a:bodyPr>
            <a:normAutofit fontScale="47500" lnSpcReduction="20000"/>
          </a:bodyPr>
          <a:lstStyle/>
          <a:p>
            <a:r>
              <a:rPr lang="ru-RU" sz="2900" b="1" dirty="0" smtClean="0"/>
              <a:t>«Вариант второй» (1949)</a:t>
            </a:r>
          </a:p>
          <a:p>
            <a:r>
              <a:rPr lang="ru-RU" sz="2900" b="1" dirty="0" smtClean="0"/>
              <a:t>«Ярослав Домбровский» (1951)</a:t>
            </a:r>
          </a:p>
          <a:p>
            <a:r>
              <a:rPr lang="ru-RU" sz="2900" b="1" dirty="0" smtClean="0">
                <a:solidFill>
                  <a:schemeClr val="accent1"/>
                </a:solidFill>
              </a:rPr>
              <a:t>«Искатели» (1954)</a:t>
            </a:r>
          </a:p>
          <a:p>
            <a:r>
              <a:rPr lang="ru-RU" sz="2900" b="1" dirty="0" smtClean="0"/>
              <a:t>«Собственное мнение» (1956)</a:t>
            </a:r>
          </a:p>
          <a:p>
            <a:r>
              <a:rPr lang="ru-RU" sz="2900" b="1" dirty="0" smtClean="0"/>
              <a:t>«После свадьбы» (1958)</a:t>
            </a:r>
          </a:p>
          <a:p>
            <a:r>
              <a:rPr lang="ru-RU" sz="2900" b="1" dirty="0" smtClean="0">
                <a:solidFill>
                  <a:schemeClr val="accent1"/>
                </a:solidFill>
              </a:rPr>
              <a:t>«Иду на грозу» (1962)</a:t>
            </a:r>
          </a:p>
          <a:p>
            <a:r>
              <a:rPr lang="ru-RU" sz="2900" b="1" dirty="0" smtClean="0"/>
              <a:t>«Неожиданное утро» (1962)</a:t>
            </a:r>
          </a:p>
          <a:p>
            <a:r>
              <a:rPr lang="ru-RU" sz="2900" b="1" dirty="0" smtClean="0"/>
              <a:t>«Дом на Фонтанке» (1967)</a:t>
            </a:r>
          </a:p>
          <a:p>
            <a:r>
              <a:rPr lang="ru-RU" sz="2900" b="1" dirty="0" smtClean="0"/>
              <a:t>«Наш комбат» (1968)</a:t>
            </a:r>
          </a:p>
          <a:p>
            <a:r>
              <a:rPr lang="ru-RU" sz="2900" b="1" dirty="0" smtClean="0"/>
              <a:t>«Два лика» (1968)</a:t>
            </a:r>
          </a:p>
          <a:p>
            <a:r>
              <a:rPr lang="ru-RU" sz="2900" b="1" dirty="0" smtClean="0"/>
              <a:t>«Эта странная жизнь» (1974)</a:t>
            </a:r>
          </a:p>
          <a:p>
            <a:r>
              <a:rPr lang="ru-RU" sz="2900" b="1" dirty="0" smtClean="0"/>
              <a:t>«Клавдия </a:t>
            </a:r>
            <a:r>
              <a:rPr lang="ru-RU" sz="2900" b="1" dirty="0" err="1" smtClean="0"/>
              <a:t>Вилор</a:t>
            </a:r>
            <a:r>
              <a:rPr lang="ru-RU" sz="2900" b="1" dirty="0" smtClean="0"/>
              <a:t>» (1976)</a:t>
            </a:r>
          </a:p>
          <a:p>
            <a:r>
              <a:rPr lang="ru-RU" sz="2900" b="1" dirty="0" smtClean="0">
                <a:solidFill>
                  <a:schemeClr val="accent1"/>
                </a:solidFill>
              </a:rPr>
              <a:t>«Блокадная книга» (1977-1981)</a:t>
            </a:r>
          </a:p>
          <a:p>
            <a:r>
              <a:rPr lang="ru-RU" sz="2900" b="1" dirty="0" smtClean="0">
                <a:solidFill>
                  <a:schemeClr val="accent1"/>
                </a:solidFill>
              </a:rPr>
              <a:t>«Картина» (1980)</a:t>
            </a:r>
          </a:p>
          <a:p>
            <a:r>
              <a:rPr lang="ru-RU" sz="2900" b="1" dirty="0" smtClean="0">
                <a:solidFill>
                  <a:schemeClr val="accent1"/>
                </a:solidFill>
              </a:rPr>
              <a:t>«Зубр» (1987)</a:t>
            </a:r>
          </a:p>
          <a:p>
            <a:r>
              <a:rPr lang="ru-RU" sz="2900" b="1" dirty="0" smtClean="0"/>
              <a:t>«Неизвестный человек» (1990)</a:t>
            </a:r>
          </a:p>
          <a:p>
            <a:r>
              <a:rPr lang="ru-RU" sz="2900" b="1" dirty="0" smtClean="0"/>
              <a:t>«Бегство в Россию» (1994)</a:t>
            </a:r>
          </a:p>
          <a:p>
            <a:r>
              <a:rPr lang="ru-RU" sz="2900" b="1" dirty="0" smtClean="0"/>
              <a:t>«Вечера с Петром Великим» (2000)</a:t>
            </a:r>
          </a:p>
          <a:p>
            <a:r>
              <a:rPr lang="ru-RU" sz="2900" b="1" dirty="0" smtClean="0"/>
              <a:t>«Причуды моей памяти» (2009)</a:t>
            </a:r>
          </a:p>
          <a:p>
            <a:r>
              <a:rPr lang="ru-RU" sz="2900" b="1" dirty="0" smtClean="0"/>
              <a:t>«Всё было совсем не так» (2010)</a:t>
            </a:r>
          </a:p>
          <a:p>
            <a:r>
              <a:rPr lang="ru-RU" sz="2900" b="1" dirty="0" smtClean="0"/>
              <a:t>«Мой лейтенант» (2011)</a:t>
            </a:r>
          </a:p>
          <a:p>
            <a:r>
              <a:rPr lang="ru-RU" sz="2900" b="1" dirty="0" smtClean="0"/>
              <a:t>«Заговор» (2012)</a:t>
            </a:r>
          </a:p>
          <a:p>
            <a:r>
              <a:rPr lang="ru-RU" sz="2900" b="1" dirty="0" smtClean="0"/>
              <a:t>«Человек не отсюда» (2014)</a:t>
            </a:r>
          </a:p>
          <a:p>
            <a:r>
              <a:rPr lang="ru-RU" sz="2900" b="1" dirty="0" smtClean="0"/>
              <a:t>«Она и всё остальное» (2017</a:t>
            </a:r>
            <a:r>
              <a:rPr lang="ru-RU" b="1" dirty="0" smtClean="0"/>
              <a:t>)</a:t>
            </a:r>
            <a:endParaRPr lang="ru-RU" b="1" dirty="0"/>
          </a:p>
        </p:txBody>
      </p:sp>
      <p:sp>
        <p:nvSpPr>
          <p:cNvPr id="16" name="Текст 15"/>
          <p:cNvSpPr>
            <a:spLocks noGrp="1"/>
          </p:cNvSpPr>
          <p:nvPr>
            <p:ph type="body" sz="half" idx="2"/>
          </p:nvPr>
        </p:nvSpPr>
        <p:spPr>
          <a:xfrm>
            <a:off x="3532095" y="2175641"/>
            <a:ext cx="3065930" cy="4422383"/>
          </a:xfrm>
        </p:spPr>
        <p:txBody>
          <a:bodyPr>
            <a:normAutofit/>
          </a:bodyPr>
          <a:lstStyle/>
          <a:p>
            <a:pPr algn="ctr"/>
            <a:r>
              <a:rPr lang="ru-RU" b="1" i="1" dirty="0" smtClean="0"/>
              <a:t>Наверное, всё-таки искусство дано человеку свыше. Это некая божья искра.</a:t>
            </a:r>
          </a:p>
          <a:p>
            <a:pPr algn="ctr"/>
            <a:endParaRPr lang="ru-RU" b="1" i="1" dirty="0" smtClean="0"/>
          </a:p>
          <a:p>
            <a:pPr algn="ctr"/>
            <a:r>
              <a:rPr lang="ru-RU" b="1" i="1" dirty="0" smtClean="0"/>
              <a:t>…Очень важно, чтобы литература тревожила человеческую совесть. Она должна, как говорил Достоевский, «пробить сердце». И чем благополучнее у человека жизнь, чем она более сытая, тем совершить это труднее.</a:t>
            </a:r>
          </a:p>
          <a:p>
            <a:pPr algn="ctr"/>
            <a:r>
              <a:rPr lang="ru-RU" b="1" i="1" dirty="0" smtClean="0"/>
              <a:t>                    </a:t>
            </a:r>
            <a:r>
              <a:rPr lang="ru-RU" b="1" i="1" dirty="0" smtClean="0">
                <a:solidFill>
                  <a:schemeClr val="accent1"/>
                </a:solidFill>
              </a:rPr>
              <a:t>Даниил Гранин                                     </a:t>
            </a:r>
            <a:endParaRPr lang="ru-RU" b="1" i="1" dirty="0">
              <a:solidFill>
                <a:schemeClr val="accent1"/>
              </a:solidFill>
            </a:endParaRPr>
          </a:p>
        </p:txBody>
      </p:sp>
      <p:pic>
        <p:nvPicPr>
          <p:cNvPr id="17" name="Рисунок 16"/>
          <p:cNvPicPr>
            <a:picLocks noChangeAspect="1"/>
          </p:cNvPicPr>
          <p:nvPr/>
        </p:nvPicPr>
        <p:blipFill rotWithShape="1">
          <a:blip r:embed="rId3"/>
          <a:srcRect l="13315" t="1049" r="5706" b="4197"/>
          <a:stretch/>
        </p:blipFill>
        <p:spPr>
          <a:xfrm>
            <a:off x="685799" y="2017987"/>
            <a:ext cx="2490952" cy="4580037"/>
          </a:xfrm>
          <a:prstGeom prst="rect">
            <a:avLst/>
          </a:prstGeom>
        </p:spPr>
      </p:pic>
    </p:spTree>
    <p:extLst>
      <p:ext uri="{BB962C8B-B14F-4D97-AF65-F5344CB8AC3E}">
        <p14:creationId xmlns:p14="http://schemas.microsoft.com/office/powerpoint/2010/main" val="1370021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895600" y="504497"/>
            <a:ext cx="8676290" cy="970635"/>
          </a:xfrm>
        </p:spPr>
        <p:txBody>
          <a:bodyPr>
            <a:normAutofit/>
          </a:bodyPr>
          <a:lstStyle/>
          <a:p>
            <a:r>
              <a:rPr lang="ru-RU" sz="3200" b="1" dirty="0" smtClean="0">
                <a:solidFill>
                  <a:schemeClr val="accent1"/>
                </a:solidFill>
              </a:rPr>
              <a:t>Экранизации его произведений</a:t>
            </a:r>
            <a:endParaRPr lang="ru-RU" sz="3200" b="1" dirty="0">
              <a:solidFill>
                <a:schemeClr val="accent1"/>
              </a:solidFill>
            </a:endParaRPr>
          </a:p>
        </p:txBody>
      </p:sp>
      <p:sp>
        <p:nvSpPr>
          <p:cNvPr id="6" name="Текст 5"/>
          <p:cNvSpPr>
            <a:spLocks noGrp="1"/>
          </p:cNvSpPr>
          <p:nvPr>
            <p:ph type="body" idx="1"/>
          </p:nvPr>
        </p:nvSpPr>
        <p:spPr>
          <a:xfrm>
            <a:off x="685800" y="2202080"/>
            <a:ext cx="3456432" cy="68154"/>
          </a:xfrm>
        </p:spPr>
        <p:txBody>
          <a:bodyPr/>
          <a:lstStyle/>
          <a:p>
            <a:r>
              <a:rPr lang="ru-RU" b="1" dirty="0" smtClean="0"/>
              <a:t>Даниил </a:t>
            </a:r>
            <a:r>
              <a:rPr lang="ru-RU" b="1" dirty="0"/>
              <a:t>Г</a:t>
            </a:r>
            <a:r>
              <a:rPr lang="ru-RU" b="1" dirty="0" smtClean="0"/>
              <a:t>ранин – соавтор сценария</a:t>
            </a:r>
            <a:endParaRPr lang="ru-RU" b="1" dirty="0"/>
          </a:p>
        </p:txBody>
      </p:sp>
      <p:sp>
        <p:nvSpPr>
          <p:cNvPr id="11" name="Текст 10"/>
          <p:cNvSpPr>
            <a:spLocks noGrp="1"/>
          </p:cNvSpPr>
          <p:nvPr>
            <p:ph type="body" sz="quarter" idx="3"/>
          </p:nvPr>
        </p:nvSpPr>
        <p:spPr>
          <a:xfrm>
            <a:off x="8193309" y="1475132"/>
            <a:ext cx="3709050" cy="5111935"/>
          </a:xfrm>
        </p:spPr>
        <p:txBody>
          <a:bodyPr/>
          <a:lstStyle/>
          <a:p>
            <a:r>
              <a:rPr lang="ru-RU" sz="1800" b="1" dirty="0" smtClean="0"/>
              <a:t>1956 -   Искатели</a:t>
            </a:r>
          </a:p>
          <a:p>
            <a:pPr marL="342900" indent="-342900">
              <a:buAutoNum type="arabicPlain" startAt="1962"/>
            </a:pPr>
            <a:r>
              <a:rPr lang="ru-RU" sz="1800" b="1" dirty="0" smtClean="0"/>
              <a:t> - После свадьбы</a:t>
            </a:r>
          </a:p>
          <a:p>
            <a:r>
              <a:rPr lang="ru-RU" sz="1800" b="1" dirty="0" smtClean="0"/>
              <a:t>1965 – Иду на грозу</a:t>
            </a:r>
          </a:p>
          <a:p>
            <a:pPr marL="342900" indent="-342900">
              <a:buAutoNum type="arabicPlain" startAt="1965"/>
            </a:pPr>
            <a:r>
              <a:rPr lang="ru-RU" sz="1800" b="1" dirty="0" smtClean="0"/>
              <a:t> - Первый посетитель</a:t>
            </a:r>
          </a:p>
          <a:p>
            <a:pPr marL="342900" indent="-342900">
              <a:buAutoNum type="arabicPlain" startAt="1974"/>
            </a:pPr>
            <a:r>
              <a:rPr lang="ru-RU" sz="1800" b="1" dirty="0" smtClean="0"/>
              <a:t> - Выбор цели</a:t>
            </a:r>
          </a:p>
          <a:p>
            <a:r>
              <a:rPr lang="ru-RU" sz="1800" b="1" dirty="0" smtClean="0"/>
              <a:t>1978 – Однофамилец</a:t>
            </a:r>
          </a:p>
          <a:p>
            <a:pPr marL="342900" indent="-342900">
              <a:buAutoNum type="arabicPlain" startAt="1979"/>
            </a:pPr>
            <a:r>
              <a:rPr lang="ru-RU" sz="1800" b="1" dirty="0"/>
              <a:t> </a:t>
            </a:r>
            <a:r>
              <a:rPr lang="ru-RU" sz="1800" b="1" dirty="0" smtClean="0"/>
              <a:t>- Дождь в чужом городе         </a:t>
            </a:r>
          </a:p>
          <a:p>
            <a:pPr marL="342900" indent="-342900">
              <a:buAutoNum type="arabicPlain" startAt="1985"/>
            </a:pPr>
            <a:r>
              <a:rPr lang="ru-RU" sz="1800" b="1" dirty="0" smtClean="0"/>
              <a:t> - Картина</a:t>
            </a:r>
            <a:endParaRPr lang="ru-RU" sz="1800" b="1" dirty="0"/>
          </a:p>
          <a:p>
            <a:r>
              <a:rPr lang="ru-RU" sz="1800" b="1" dirty="0" smtClean="0"/>
              <a:t>1985 – Кто-то должен</a:t>
            </a:r>
          </a:p>
          <a:p>
            <a:pPr marL="342900" indent="-342900">
              <a:buAutoNum type="arabicPlain" startAt="1987"/>
            </a:pPr>
            <a:r>
              <a:rPr lang="ru-RU" sz="1800" b="1" dirty="0" smtClean="0"/>
              <a:t> - Поражение</a:t>
            </a:r>
            <a:endParaRPr lang="ru-RU" sz="1800" b="1" dirty="0"/>
          </a:p>
          <a:p>
            <a:r>
              <a:rPr lang="ru-RU" sz="1800" b="1" dirty="0" smtClean="0"/>
              <a:t>2009 – Читаем «Блокадную книгу» </a:t>
            </a:r>
          </a:p>
          <a:p>
            <a:r>
              <a:rPr lang="ru-RU" sz="1800" b="1" dirty="0" smtClean="0"/>
              <a:t>2011  - Петр </a:t>
            </a:r>
            <a:r>
              <a:rPr lang="en-US" sz="1800" b="1" dirty="0" smtClean="0"/>
              <a:t>I</a:t>
            </a:r>
            <a:r>
              <a:rPr lang="ru-RU" sz="1800" b="1" dirty="0" smtClean="0"/>
              <a:t>. Завещание</a:t>
            </a:r>
          </a:p>
        </p:txBody>
      </p:sp>
      <p:pic>
        <p:nvPicPr>
          <p:cNvPr id="13" name="Рисунок 12"/>
          <p:cNvPicPr>
            <a:picLocks noChangeAspect="1"/>
          </p:cNvPicPr>
          <p:nvPr/>
        </p:nvPicPr>
        <p:blipFill>
          <a:blip r:embed="rId3"/>
          <a:stretch>
            <a:fillRect/>
          </a:stretch>
        </p:blipFill>
        <p:spPr>
          <a:xfrm>
            <a:off x="582432" y="2282309"/>
            <a:ext cx="3497061" cy="4028399"/>
          </a:xfrm>
          <a:prstGeom prst="rect">
            <a:avLst/>
          </a:prstGeom>
        </p:spPr>
      </p:pic>
      <p:pic>
        <p:nvPicPr>
          <p:cNvPr id="14" name="Рисунок 13"/>
          <p:cNvPicPr>
            <a:picLocks noChangeAspect="1"/>
          </p:cNvPicPr>
          <p:nvPr/>
        </p:nvPicPr>
        <p:blipFill>
          <a:blip r:embed="rId4"/>
          <a:stretch>
            <a:fillRect/>
          </a:stretch>
        </p:blipFill>
        <p:spPr>
          <a:xfrm rot="654349">
            <a:off x="6145606" y="1425183"/>
            <a:ext cx="1611949" cy="2517163"/>
          </a:xfrm>
          <a:prstGeom prst="rect">
            <a:avLst/>
          </a:prstGeom>
        </p:spPr>
      </p:pic>
      <p:pic>
        <p:nvPicPr>
          <p:cNvPr id="15" name="Рисунок 14"/>
          <p:cNvPicPr>
            <a:picLocks noChangeAspect="1"/>
          </p:cNvPicPr>
          <p:nvPr/>
        </p:nvPicPr>
        <p:blipFill>
          <a:blip r:embed="rId5"/>
          <a:stretch>
            <a:fillRect/>
          </a:stretch>
        </p:blipFill>
        <p:spPr>
          <a:xfrm rot="20522084">
            <a:off x="4112337" y="3959262"/>
            <a:ext cx="1946464" cy="2663486"/>
          </a:xfrm>
          <a:prstGeom prst="rect">
            <a:avLst/>
          </a:prstGeom>
        </p:spPr>
      </p:pic>
      <p:pic>
        <p:nvPicPr>
          <p:cNvPr id="16" name="Рисунок 15"/>
          <p:cNvPicPr>
            <a:picLocks noChangeAspect="1"/>
          </p:cNvPicPr>
          <p:nvPr/>
        </p:nvPicPr>
        <p:blipFill>
          <a:blip r:embed="rId6"/>
          <a:stretch>
            <a:fillRect/>
          </a:stretch>
        </p:blipFill>
        <p:spPr>
          <a:xfrm>
            <a:off x="4409962" y="1414545"/>
            <a:ext cx="1567619" cy="2764747"/>
          </a:xfrm>
          <a:prstGeom prst="rect">
            <a:avLst/>
          </a:prstGeom>
        </p:spPr>
      </p:pic>
      <p:pic>
        <p:nvPicPr>
          <p:cNvPr id="17" name="Рисунок 16"/>
          <p:cNvPicPr>
            <a:picLocks noChangeAspect="1"/>
          </p:cNvPicPr>
          <p:nvPr/>
        </p:nvPicPr>
        <p:blipFill>
          <a:blip r:embed="rId7"/>
          <a:stretch>
            <a:fillRect/>
          </a:stretch>
        </p:blipFill>
        <p:spPr>
          <a:xfrm>
            <a:off x="6189774" y="3894084"/>
            <a:ext cx="1722103" cy="2821590"/>
          </a:xfrm>
          <a:prstGeom prst="rect">
            <a:avLst/>
          </a:prstGeom>
        </p:spPr>
      </p:pic>
    </p:spTree>
    <p:extLst>
      <p:ext uri="{BB962C8B-B14F-4D97-AF65-F5344CB8AC3E}">
        <p14:creationId xmlns:p14="http://schemas.microsoft.com/office/powerpoint/2010/main" val="2031777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024467" y="551792"/>
            <a:ext cx="4907018" cy="3122741"/>
          </a:xfrm>
        </p:spPr>
        <p:txBody>
          <a:bodyPr>
            <a:normAutofit/>
          </a:bodyPr>
          <a:lstStyle/>
          <a:p>
            <a:pPr algn="l"/>
            <a:r>
              <a:rPr lang="ru-RU" sz="3600" b="1" dirty="0" smtClean="0">
                <a:solidFill>
                  <a:schemeClr val="accent1"/>
                </a:solidFill>
              </a:rPr>
              <a:t>В</a:t>
            </a:r>
            <a:r>
              <a:rPr lang="ru-RU" sz="3100" b="1" dirty="0" smtClean="0">
                <a:solidFill>
                  <a:schemeClr val="accent1"/>
                </a:solidFill>
              </a:rPr>
              <a:t>сё это лишь приложение к имени, потому что имя-  самодостаточное.</a:t>
            </a:r>
            <a:r>
              <a:rPr lang="ru-RU" b="1" dirty="0" smtClean="0">
                <a:solidFill>
                  <a:schemeClr val="accent1"/>
                </a:solidFill>
              </a:rPr>
              <a:t/>
            </a:r>
            <a:br>
              <a:rPr lang="ru-RU" b="1" dirty="0" smtClean="0">
                <a:solidFill>
                  <a:schemeClr val="accent1"/>
                </a:solidFill>
              </a:rPr>
            </a:br>
            <a:endParaRPr lang="ru-RU" b="1" dirty="0">
              <a:solidFill>
                <a:schemeClr val="accent1"/>
              </a:solidFill>
            </a:endParaRPr>
          </a:p>
        </p:txBody>
      </p:sp>
      <p:sp>
        <p:nvSpPr>
          <p:cNvPr id="10" name="Текст 9"/>
          <p:cNvSpPr>
            <a:spLocks noGrp="1"/>
          </p:cNvSpPr>
          <p:nvPr>
            <p:ph type="body" idx="1"/>
          </p:nvPr>
        </p:nvSpPr>
        <p:spPr>
          <a:xfrm>
            <a:off x="1024467" y="3969338"/>
            <a:ext cx="10490200" cy="1706248"/>
          </a:xfrm>
        </p:spPr>
        <p:txBody>
          <a:bodyPr>
            <a:normAutofit/>
          </a:bodyPr>
          <a:lstStyle/>
          <a:p>
            <a:pPr algn="just"/>
            <a:r>
              <a:rPr lang="ru-RU" b="1" dirty="0" smtClean="0">
                <a:solidFill>
                  <a:schemeClr val="tx1"/>
                </a:solidFill>
              </a:rPr>
              <a:t>В высшей степени сдержанный, интеллигентный человек, ценивший достоинство личности и таланта, не допускавший панибратства, бережно охранявший загадку  - заповедную территорию своей души.</a:t>
            </a:r>
            <a:endParaRPr lang="ru-RU" b="1" dirty="0">
              <a:solidFill>
                <a:schemeClr val="tx1"/>
              </a:solidFill>
            </a:endParaRPr>
          </a:p>
        </p:txBody>
      </p:sp>
      <p:pic>
        <p:nvPicPr>
          <p:cNvPr id="5" name="Рисунок 4"/>
          <p:cNvPicPr>
            <a:picLocks noChangeAspect="1"/>
          </p:cNvPicPr>
          <p:nvPr/>
        </p:nvPicPr>
        <p:blipFill>
          <a:blip r:embed="rId2"/>
          <a:stretch>
            <a:fillRect/>
          </a:stretch>
        </p:blipFill>
        <p:spPr>
          <a:xfrm>
            <a:off x="6079067" y="126125"/>
            <a:ext cx="5288018" cy="3843213"/>
          </a:xfrm>
          <a:prstGeom prst="rect">
            <a:avLst/>
          </a:prstGeom>
        </p:spPr>
      </p:pic>
    </p:spTree>
    <p:extLst>
      <p:ext uri="{BB962C8B-B14F-4D97-AF65-F5344CB8AC3E}">
        <p14:creationId xmlns:p14="http://schemas.microsoft.com/office/powerpoint/2010/main" val="2753655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895600" y="440267"/>
            <a:ext cx="8171793" cy="999066"/>
          </a:xfrm>
        </p:spPr>
        <p:txBody>
          <a:bodyPr/>
          <a:lstStyle/>
          <a:p>
            <a:r>
              <a:rPr lang="ru-RU" b="1" dirty="0" smtClean="0">
                <a:solidFill>
                  <a:schemeClr val="accent1"/>
                </a:solidFill>
                <a:latin typeface="Bookman Old Style" panose="02050604050505020204" pitchFamily="18" charset="0"/>
              </a:rPr>
              <a:t>Детство</a:t>
            </a:r>
            <a:endParaRPr lang="ru-RU" b="1" dirty="0">
              <a:solidFill>
                <a:schemeClr val="accent1"/>
              </a:solidFill>
              <a:latin typeface="Bookman Old Style" panose="02050604050505020204" pitchFamily="18" charset="0"/>
            </a:endParaRPr>
          </a:p>
        </p:txBody>
      </p:sp>
      <p:sp>
        <p:nvSpPr>
          <p:cNvPr id="5" name="Объект 4"/>
          <p:cNvSpPr>
            <a:spLocks noGrp="1"/>
          </p:cNvSpPr>
          <p:nvPr>
            <p:ph idx="1"/>
          </p:nvPr>
        </p:nvSpPr>
        <p:spPr>
          <a:xfrm>
            <a:off x="4532586" y="1625600"/>
            <a:ext cx="6645166" cy="4909206"/>
          </a:xfrm>
        </p:spPr>
        <p:txBody>
          <a:bodyPr>
            <a:normAutofit fontScale="92500" lnSpcReduction="10000"/>
          </a:bodyPr>
          <a:lstStyle/>
          <a:p>
            <a:pPr algn="just"/>
            <a:r>
              <a:rPr lang="ru-RU" b="1" dirty="0" smtClean="0"/>
              <a:t>Родился  </a:t>
            </a:r>
            <a:r>
              <a:rPr lang="ru-RU" b="1" dirty="0" smtClean="0">
                <a:solidFill>
                  <a:schemeClr val="accent1"/>
                </a:solidFill>
              </a:rPr>
              <a:t>1 января 1919 года </a:t>
            </a:r>
            <a:r>
              <a:rPr lang="ru-RU" b="1" dirty="0" smtClean="0"/>
              <a:t>в с. Вольск Курской области РФ .</a:t>
            </a:r>
          </a:p>
          <a:p>
            <a:pPr algn="just"/>
            <a:r>
              <a:rPr lang="ru-RU" b="1" dirty="0" smtClean="0"/>
              <a:t>Отец - Герман Александр Данилович - лесник, старше матери на 20 лет. Мать - Анна </a:t>
            </a:r>
            <a:r>
              <a:rPr lang="ru-RU" b="1" dirty="0" err="1" smtClean="0"/>
              <a:t>Бакировна</a:t>
            </a:r>
            <a:r>
              <a:rPr lang="ru-RU" b="1" dirty="0" smtClean="0"/>
              <a:t> – домохозяйка, имела хороший голос.</a:t>
            </a:r>
          </a:p>
          <a:p>
            <a:pPr algn="just"/>
            <a:r>
              <a:rPr lang="ru-RU" b="1" dirty="0" smtClean="0"/>
              <a:t>Снежные зимы, зимние лесные дороги, стрельба, пожары, разливы рек, пение матери - детские воспоминания.</a:t>
            </a:r>
          </a:p>
          <a:p>
            <a:pPr algn="just"/>
            <a:r>
              <a:rPr lang="ru-RU" b="1" dirty="0" smtClean="0"/>
              <a:t>Потом детство раздвоилось: было лесное, стало – городское.</a:t>
            </a:r>
          </a:p>
          <a:p>
            <a:pPr algn="just"/>
            <a:r>
              <a:rPr lang="ru-RU" b="1" dirty="0" smtClean="0"/>
              <a:t>Переезд матери с 7-летним сыном в Ленинград. Учёба в школе. Наезды отца с корзинами брусники. Всё лето – в лесу, зимою  - в городе. Каждый сына тянул к себе. Это была не размолвка, а разное понимание счастья.</a:t>
            </a:r>
            <a:endParaRPr lang="ru-RU" b="1" dirty="0"/>
          </a:p>
        </p:txBody>
      </p:sp>
      <p:pic>
        <p:nvPicPr>
          <p:cNvPr id="3" name="Рисунок 2"/>
          <p:cNvPicPr>
            <a:picLocks noChangeAspect="1"/>
          </p:cNvPicPr>
          <p:nvPr/>
        </p:nvPicPr>
        <p:blipFill rotWithShape="1">
          <a:blip r:embed="rId3"/>
          <a:srcRect l="37475" t="998" r="-14255" b="-998"/>
          <a:stretch/>
        </p:blipFill>
        <p:spPr>
          <a:xfrm>
            <a:off x="340659" y="1168401"/>
            <a:ext cx="4984377" cy="5366406"/>
          </a:xfrm>
          <a:prstGeom prst="rect">
            <a:avLst/>
          </a:prstGeom>
        </p:spPr>
      </p:pic>
    </p:spTree>
    <p:extLst>
      <p:ext uri="{BB962C8B-B14F-4D97-AF65-F5344CB8AC3E}">
        <p14:creationId xmlns:p14="http://schemas.microsoft.com/office/powerpoint/2010/main" val="2095369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599" y="764373"/>
            <a:ext cx="8610600" cy="938303"/>
          </a:xfrm>
        </p:spPr>
        <p:txBody>
          <a:bodyPr/>
          <a:lstStyle/>
          <a:p>
            <a:r>
              <a:rPr lang="ru-RU" sz="4400" b="1" dirty="0" smtClean="0">
                <a:solidFill>
                  <a:schemeClr val="accent1"/>
                </a:solidFill>
              </a:rPr>
              <a:t>Л</a:t>
            </a:r>
            <a:r>
              <a:rPr lang="ru-RU" b="1" dirty="0" smtClean="0">
                <a:solidFill>
                  <a:schemeClr val="accent1"/>
                </a:solidFill>
              </a:rPr>
              <a:t>енинград. </a:t>
            </a:r>
            <a:r>
              <a:rPr lang="ru-RU" sz="3200" b="1" dirty="0" smtClean="0">
                <a:solidFill>
                  <a:schemeClr val="accent1"/>
                </a:solidFill>
              </a:rPr>
              <a:t>30-е годы</a:t>
            </a:r>
            <a:endParaRPr lang="ru-RU" sz="3200" b="1" dirty="0">
              <a:solidFill>
                <a:schemeClr val="accent1"/>
              </a:solidFill>
            </a:endParaRPr>
          </a:p>
        </p:txBody>
      </p:sp>
      <p:sp>
        <p:nvSpPr>
          <p:cNvPr id="6" name="Объект 5"/>
          <p:cNvSpPr>
            <a:spLocks noGrp="1"/>
          </p:cNvSpPr>
          <p:nvPr>
            <p:ph idx="1"/>
          </p:nvPr>
        </p:nvSpPr>
        <p:spPr>
          <a:xfrm>
            <a:off x="771195" y="1876098"/>
            <a:ext cx="4248807" cy="4657897"/>
          </a:xfrm>
        </p:spPr>
        <p:txBody>
          <a:bodyPr>
            <a:normAutofit fontScale="92500" lnSpcReduction="20000"/>
          </a:bodyPr>
          <a:lstStyle/>
          <a:p>
            <a:pPr algn="just"/>
            <a:r>
              <a:rPr lang="ru-RU" b="1" dirty="0" smtClean="0"/>
              <a:t>Потом всё разрешилось драмой – отца сослали в Сибирь (под Бийск), семья осталась в Ленинграде.</a:t>
            </a:r>
          </a:p>
          <a:p>
            <a:pPr algn="just"/>
            <a:r>
              <a:rPr lang="ru-RU" b="1" dirty="0" smtClean="0"/>
              <a:t>Мать работала портнихой, жили бедно, молодость её уходила на чужие наряды, сама одеться не могла.</a:t>
            </a:r>
          </a:p>
          <a:p>
            <a:pPr algn="just"/>
            <a:r>
              <a:rPr lang="ru-RU" b="1" dirty="0" smtClean="0"/>
              <a:t>Отцу после ссылки запретили жить в больших городах, стал «лишенцем».</a:t>
            </a:r>
          </a:p>
          <a:p>
            <a:pPr algn="just"/>
            <a:r>
              <a:rPr lang="ru-RU" b="1" dirty="0" smtClean="0">
                <a:solidFill>
                  <a:schemeClr val="accent1"/>
                </a:solidFill>
              </a:rPr>
              <a:t>С прошлым не стоит окончательно прощаться. Мы возвращаемся к детству за добром, за нежностью, за радостью дождя и восторгом перед огромностью неба.</a:t>
            </a:r>
            <a:endParaRPr lang="ru-RU" b="1" dirty="0">
              <a:solidFill>
                <a:schemeClr val="accent1"/>
              </a:solidFill>
            </a:endParaRPr>
          </a:p>
        </p:txBody>
      </p:sp>
      <p:pic>
        <p:nvPicPr>
          <p:cNvPr id="5" name="Рисунок 4"/>
          <p:cNvPicPr>
            <a:picLocks noChangeAspect="1"/>
          </p:cNvPicPr>
          <p:nvPr/>
        </p:nvPicPr>
        <p:blipFill>
          <a:blip r:embed="rId3"/>
          <a:stretch>
            <a:fillRect/>
          </a:stretch>
        </p:blipFill>
        <p:spPr>
          <a:xfrm>
            <a:off x="5770178" y="1725514"/>
            <a:ext cx="5736021" cy="4808481"/>
          </a:xfrm>
          <a:prstGeom prst="rect">
            <a:avLst/>
          </a:prstGeom>
        </p:spPr>
      </p:pic>
    </p:spTree>
    <p:extLst>
      <p:ext uri="{BB962C8B-B14F-4D97-AF65-F5344CB8AC3E}">
        <p14:creationId xmlns:p14="http://schemas.microsoft.com/office/powerpoint/2010/main" val="1907498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764373"/>
            <a:ext cx="8610599" cy="646514"/>
          </a:xfrm>
        </p:spPr>
        <p:txBody>
          <a:bodyPr/>
          <a:lstStyle/>
          <a:p>
            <a:r>
              <a:rPr lang="ru-RU" b="1" dirty="0" smtClean="0">
                <a:solidFill>
                  <a:schemeClr val="accent1"/>
                </a:solidFill>
                <a:latin typeface="Bookman Old Style" panose="02050604050505020204" pitchFamily="18" charset="0"/>
              </a:rPr>
              <a:t>Школа</a:t>
            </a:r>
            <a:endParaRPr lang="ru-RU" b="1" dirty="0">
              <a:solidFill>
                <a:schemeClr val="accent1"/>
              </a:solidFill>
              <a:latin typeface="Bookman Old Style" panose="02050604050505020204" pitchFamily="18" charset="0"/>
            </a:endParaRPr>
          </a:p>
        </p:txBody>
      </p:sp>
      <p:sp>
        <p:nvSpPr>
          <p:cNvPr id="3" name="Объект 2"/>
          <p:cNvSpPr>
            <a:spLocks noGrp="1"/>
          </p:cNvSpPr>
          <p:nvPr>
            <p:ph idx="1"/>
          </p:nvPr>
        </p:nvSpPr>
        <p:spPr>
          <a:xfrm>
            <a:off x="5841415" y="1865570"/>
            <a:ext cx="5783317" cy="4682103"/>
          </a:xfrm>
        </p:spPr>
        <p:txBody>
          <a:bodyPr>
            <a:normAutofit fontScale="92500" lnSpcReduction="10000"/>
          </a:bodyPr>
          <a:lstStyle/>
          <a:p>
            <a:pPr algn="just"/>
            <a:r>
              <a:rPr lang="ru-RU" b="1" dirty="0" smtClean="0"/>
              <a:t>Школу в Ленинграде на Моховой, 33 окончил в 1935 году.</a:t>
            </a:r>
          </a:p>
          <a:p>
            <a:pPr algn="just"/>
            <a:r>
              <a:rPr lang="ru-RU" b="1" dirty="0" smtClean="0"/>
              <a:t>Замечательные педагоги. Каждый урок как представление. Физику преподавал профессор Знаменский. Длинный стол – сцена, где разыгрывалась феерия с участием луча света, разрядов, вакуумных насосов.</a:t>
            </a:r>
          </a:p>
          <a:p>
            <a:pPr algn="just"/>
            <a:r>
              <a:rPr lang="ru-RU" b="1" dirty="0" smtClean="0"/>
              <a:t>У учительницы литературы не было никаких аппаратов, ничего, кроме любви к литературе. Она организовала литературный кружок.</a:t>
            </a:r>
          </a:p>
          <a:p>
            <a:pPr algn="just"/>
            <a:r>
              <a:rPr lang="ru-RU" b="1" dirty="0" smtClean="0">
                <a:solidFill>
                  <a:schemeClr val="accent1"/>
                </a:solidFill>
              </a:rPr>
              <a:t>Увлёкся литературой и историей. </a:t>
            </a:r>
            <a:r>
              <a:rPr lang="ru-RU" b="1" dirty="0" smtClean="0"/>
              <a:t>Но на семейном совете было решено: инженерная специальность более надежная.</a:t>
            </a:r>
            <a:endParaRPr lang="ru-RU" b="1" dirty="0"/>
          </a:p>
        </p:txBody>
      </p:sp>
      <p:pic>
        <p:nvPicPr>
          <p:cNvPr id="5" name="Рисунок 4"/>
          <p:cNvPicPr>
            <a:picLocks noChangeAspect="1"/>
          </p:cNvPicPr>
          <p:nvPr/>
        </p:nvPicPr>
        <p:blipFill>
          <a:blip r:embed="rId3"/>
          <a:stretch>
            <a:fillRect/>
          </a:stretch>
        </p:blipFill>
        <p:spPr>
          <a:xfrm>
            <a:off x="551793" y="1410887"/>
            <a:ext cx="5171089" cy="5136787"/>
          </a:xfrm>
          <a:prstGeom prst="rect">
            <a:avLst/>
          </a:prstGeom>
        </p:spPr>
      </p:pic>
    </p:spTree>
    <p:extLst>
      <p:ext uri="{BB962C8B-B14F-4D97-AF65-F5344CB8AC3E}">
        <p14:creationId xmlns:p14="http://schemas.microsoft.com/office/powerpoint/2010/main" val="1562024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599" y="780138"/>
            <a:ext cx="8610600" cy="811595"/>
          </a:xfrm>
        </p:spPr>
        <p:txBody>
          <a:bodyPr>
            <a:normAutofit/>
          </a:bodyPr>
          <a:lstStyle/>
          <a:p>
            <a:r>
              <a:rPr lang="ru-RU" b="1" dirty="0" smtClean="0">
                <a:solidFill>
                  <a:schemeClr val="accent1"/>
                </a:solidFill>
              </a:rPr>
              <a:t>Л</a:t>
            </a:r>
            <a:r>
              <a:rPr lang="ru-RU" sz="3200" b="1" dirty="0" smtClean="0">
                <a:solidFill>
                  <a:schemeClr val="accent1"/>
                </a:solidFill>
              </a:rPr>
              <a:t>енинградский </a:t>
            </a:r>
            <a:r>
              <a:rPr lang="ru-RU" sz="3200" b="1" i="1" dirty="0" smtClean="0">
                <a:solidFill>
                  <a:schemeClr val="accent1"/>
                </a:solidFill>
                <a:latin typeface="Bookman Old Style" panose="02050604050505020204" pitchFamily="18" charset="0"/>
              </a:rPr>
              <a:t>политехнический</a:t>
            </a:r>
            <a:endParaRPr lang="ru-RU" sz="3200" b="1" i="1" dirty="0">
              <a:solidFill>
                <a:schemeClr val="accent1"/>
              </a:solidFill>
              <a:latin typeface="Bookman Old Style" panose="02050604050505020204" pitchFamily="18" charset="0"/>
            </a:endParaRPr>
          </a:p>
        </p:txBody>
      </p:sp>
      <p:sp>
        <p:nvSpPr>
          <p:cNvPr id="3" name="Объект 2"/>
          <p:cNvSpPr>
            <a:spLocks noGrp="1"/>
          </p:cNvSpPr>
          <p:nvPr>
            <p:ph idx="1"/>
          </p:nvPr>
        </p:nvSpPr>
        <p:spPr>
          <a:xfrm>
            <a:off x="6542690" y="1721224"/>
            <a:ext cx="4963509" cy="4821465"/>
          </a:xfrm>
        </p:spPr>
        <p:txBody>
          <a:bodyPr>
            <a:normAutofit fontScale="92500" lnSpcReduction="10000"/>
          </a:bodyPr>
          <a:lstStyle/>
          <a:p>
            <a:pPr algn="just"/>
            <a:r>
              <a:rPr lang="ru-RU" b="1" dirty="0" smtClean="0"/>
              <a:t>Поступил в 1935 году  в Ленинградский электротехнический институт на специальность «электрические станции». На 4 курсе перевёлся в Политехнический институт.</a:t>
            </a:r>
          </a:p>
          <a:p>
            <a:pPr algn="just"/>
            <a:r>
              <a:rPr lang="ru-RU" b="1" dirty="0" smtClean="0">
                <a:solidFill>
                  <a:schemeClr val="accent1"/>
                </a:solidFill>
              </a:rPr>
              <a:t>Окончил ЛПИ 23 июня 1940 года с квалификацией инженера-электрика</a:t>
            </a:r>
            <a:r>
              <a:rPr lang="ru-RU" b="1" dirty="0" smtClean="0"/>
              <a:t>.</a:t>
            </a:r>
          </a:p>
          <a:p>
            <a:pPr algn="just"/>
            <a:r>
              <a:rPr lang="ru-RU" b="1" dirty="0" smtClean="0"/>
              <a:t>Преподаватели вуза были зачинателями отечественной электротехники. </a:t>
            </a:r>
          </a:p>
          <a:p>
            <a:pPr algn="just"/>
            <a:r>
              <a:rPr lang="ru-RU" b="1" dirty="0" smtClean="0"/>
              <a:t>Энергетика, автоматика, строительство гидростанций были профессиями, исполненными романтики, как позже атомная и ядерная физика.</a:t>
            </a:r>
            <a:endParaRPr lang="ru-RU" b="1" dirty="0"/>
          </a:p>
        </p:txBody>
      </p:sp>
      <p:pic>
        <p:nvPicPr>
          <p:cNvPr id="4" name="Рисунок 3"/>
          <p:cNvPicPr>
            <a:picLocks noChangeAspect="1"/>
          </p:cNvPicPr>
          <p:nvPr/>
        </p:nvPicPr>
        <p:blipFill rotWithShape="1">
          <a:blip r:embed="rId2"/>
          <a:srcRect l="1991" t="10344" r="1380" b="3206"/>
          <a:stretch/>
        </p:blipFill>
        <p:spPr>
          <a:xfrm>
            <a:off x="315310" y="1721224"/>
            <a:ext cx="6117021" cy="4821465"/>
          </a:xfrm>
          <a:prstGeom prst="rect">
            <a:avLst/>
          </a:prstGeom>
        </p:spPr>
      </p:pic>
    </p:spTree>
    <p:extLst>
      <p:ext uri="{BB962C8B-B14F-4D97-AF65-F5344CB8AC3E}">
        <p14:creationId xmlns:p14="http://schemas.microsoft.com/office/powerpoint/2010/main" val="302192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i="1" dirty="0">
                <a:solidFill>
                  <a:schemeClr val="accent1"/>
                </a:solidFill>
                <a:latin typeface="Century Gothic" panose="020B0502020202020204" pitchFamily="34" charset="0"/>
              </a:rPr>
              <a:t>В</a:t>
            </a:r>
            <a:r>
              <a:rPr lang="ru-RU" sz="2000" b="1" i="1" dirty="0" smtClean="0">
                <a:solidFill>
                  <a:schemeClr val="accent1"/>
                </a:solidFill>
                <a:latin typeface="Century Gothic" panose="020B0502020202020204" pitchFamily="34" charset="0"/>
              </a:rPr>
              <a:t>ремена не выбирают,</a:t>
            </a:r>
            <a:br>
              <a:rPr lang="ru-RU" sz="2000" b="1" i="1" dirty="0" smtClean="0">
                <a:solidFill>
                  <a:schemeClr val="accent1"/>
                </a:solidFill>
                <a:latin typeface="Century Gothic" panose="020B0502020202020204" pitchFamily="34" charset="0"/>
              </a:rPr>
            </a:br>
            <a:r>
              <a:rPr lang="ru-RU" sz="2000" b="1" i="1" dirty="0" smtClean="0">
                <a:solidFill>
                  <a:schemeClr val="accent1"/>
                </a:solidFill>
                <a:latin typeface="Century Gothic" panose="020B0502020202020204" pitchFamily="34" charset="0"/>
              </a:rPr>
              <a:t>В них живут и умирают.</a:t>
            </a:r>
            <a:br>
              <a:rPr lang="ru-RU" sz="2000" b="1" i="1" dirty="0" smtClean="0">
                <a:solidFill>
                  <a:schemeClr val="accent1"/>
                </a:solidFill>
                <a:latin typeface="Century Gothic" panose="020B0502020202020204" pitchFamily="34" charset="0"/>
              </a:rPr>
            </a:br>
            <a:r>
              <a:rPr lang="ru-RU" sz="2400" b="1" i="1" dirty="0" smtClean="0">
                <a:solidFill>
                  <a:schemeClr val="accent1"/>
                </a:solidFill>
                <a:latin typeface="Century Gothic" panose="020B0502020202020204" pitchFamily="34" charset="0"/>
              </a:rPr>
              <a:t>А</a:t>
            </a:r>
            <a:r>
              <a:rPr lang="ru-RU" sz="2000" b="1" i="1" dirty="0" smtClean="0">
                <a:solidFill>
                  <a:schemeClr val="accent1"/>
                </a:solidFill>
                <a:latin typeface="Century Gothic" panose="020B0502020202020204" pitchFamily="34" charset="0"/>
              </a:rPr>
              <a:t>. </a:t>
            </a:r>
            <a:r>
              <a:rPr lang="ru-RU" sz="2400" b="1" i="1" dirty="0" smtClean="0">
                <a:solidFill>
                  <a:schemeClr val="accent1"/>
                </a:solidFill>
                <a:latin typeface="Century Gothic" panose="020B0502020202020204" pitchFamily="34" charset="0"/>
              </a:rPr>
              <a:t>К</a:t>
            </a:r>
            <a:r>
              <a:rPr lang="ru-RU" sz="2000" b="1" i="1" dirty="0" smtClean="0">
                <a:solidFill>
                  <a:schemeClr val="accent1"/>
                </a:solidFill>
                <a:latin typeface="Century Gothic" panose="020B0502020202020204" pitchFamily="34" charset="0"/>
              </a:rPr>
              <a:t>ушнер</a:t>
            </a:r>
            <a:endParaRPr lang="ru-RU" sz="2000" b="1" i="1" dirty="0">
              <a:solidFill>
                <a:schemeClr val="accent1"/>
              </a:solidFill>
              <a:latin typeface="Century Gothic" panose="020B0502020202020204" pitchFamily="34" charset="0"/>
            </a:endParaRPr>
          </a:p>
        </p:txBody>
      </p:sp>
      <p:sp>
        <p:nvSpPr>
          <p:cNvPr id="3" name="Объект 2"/>
          <p:cNvSpPr>
            <a:spLocks noGrp="1"/>
          </p:cNvSpPr>
          <p:nvPr>
            <p:ph idx="1"/>
          </p:nvPr>
        </p:nvSpPr>
        <p:spPr>
          <a:xfrm>
            <a:off x="685800" y="2194560"/>
            <a:ext cx="10820400" cy="4385534"/>
          </a:xfrm>
        </p:spPr>
        <p:txBody>
          <a:bodyPr/>
          <a:lstStyle/>
          <a:p>
            <a:pPr marL="0" indent="0" algn="ctr">
              <a:buNone/>
            </a:pPr>
            <a:r>
              <a:rPr lang="ru-RU" sz="4000" b="1" dirty="0" smtClean="0">
                <a:latin typeface="Franklin Gothic Book" panose="020B0503020102020204" pitchFamily="34" charset="0"/>
              </a:rPr>
              <a:t>Мы не выбираем себе время. </a:t>
            </a:r>
          </a:p>
          <a:p>
            <a:pPr marL="0" indent="0" algn="ctr">
              <a:buNone/>
            </a:pPr>
            <a:r>
              <a:rPr lang="ru-RU" sz="4000" b="1" dirty="0" smtClean="0">
                <a:latin typeface="Franklin Gothic Book" panose="020B0503020102020204" pitchFamily="34" charset="0"/>
              </a:rPr>
              <a:t>Люди могут выбирать </a:t>
            </a:r>
          </a:p>
          <a:p>
            <a:pPr marL="0" indent="0" algn="ctr">
              <a:buNone/>
            </a:pPr>
            <a:r>
              <a:rPr lang="ru-RU" sz="4000" b="1" dirty="0" smtClean="0">
                <a:latin typeface="Franklin Gothic Book" panose="020B0503020102020204" pitchFamily="34" charset="0"/>
              </a:rPr>
              <a:t>между мужеством и малодушием,</a:t>
            </a:r>
          </a:p>
          <a:p>
            <a:pPr marL="0" indent="0" algn="ctr">
              <a:buNone/>
            </a:pPr>
            <a:r>
              <a:rPr lang="ru-RU" sz="4000" b="1" dirty="0" smtClean="0">
                <a:latin typeface="Franklin Gothic Book" panose="020B0503020102020204" pitchFamily="34" charset="0"/>
              </a:rPr>
              <a:t> волей и пассивностью,</a:t>
            </a:r>
          </a:p>
          <a:p>
            <a:pPr marL="0" indent="0" algn="ctr">
              <a:buNone/>
            </a:pPr>
            <a:r>
              <a:rPr lang="ru-RU" sz="4000" b="1" dirty="0" smtClean="0">
                <a:latin typeface="Franklin Gothic Book" panose="020B0503020102020204" pitchFamily="34" charset="0"/>
              </a:rPr>
              <a:t> верой и унынием.</a:t>
            </a:r>
          </a:p>
          <a:p>
            <a:pPr marL="0" indent="0" algn="ctr">
              <a:buNone/>
            </a:pPr>
            <a:r>
              <a:rPr lang="ru-RU" dirty="0">
                <a:latin typeface="Franklin Gothic Book" panose="020B0503020102020204" pitchFamily="34" charset="0"/>
              </a:rPr>
              <a:t> </a:t>
            </a:r>
            <a:r>
              <a:rPr lang="ru-RU" dirty="0" smtClean="0">
                <a:latin typeface="Franklin Gothic Book" panose="020B0503020102020204" pitchFamily="34" charset="0"/>
              </a:rPr>
              <a:t>                                                                         </a:t>
            </a:r>
            <a:r>
              <a:rPr lang="ru-RU" b="1" dirty="0" smtClean="0">
                <a:latin typeface="Franklin Gothic Book" panose="020B0503020102020204" pitchFamily="34" charset="0"/>
              </a:rPr>
              <a:t>Даниил Гранин</a:t>
            </a:r>
          </a:p>
        </p:txBody>
      </p:sp>
    </p:spTree>
    <p:extLst>
      <p:ext uri="{BB962C8B-B14F-4D97-AF65-F5344CB8AC3E}">
        <p14:creationId xmlns:p14="http://schemas.microsoft.com/office/powerpoint/2010/main" val="1543588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895600" y="524933"/>
            <a:ext cx="8610600" cy="631954"/>
          </a:xfrm>
        </p:spPr>
        <p:txBody>
          <a:bodyPr>
            <a:normAutofit fontScale="90000"/>
          </a:bodyPr>
          <a:lstStyle/>
          <a:p>
            <a:r>
              <a:rPr lang="ru-RU" sz="4800" b="1" dirty="0" smtClean="0">
                <a:solidFill>
                  <a:schemeClr val="accent1"/>
                </a:solidFill>
                <a:latin typeface="Bookman Old Style" panose="02050604050505020204" pitchFamily="18" charset="0"/>
              </a:rPr>
              <a:t>К</a:t>
            </a:r>
            <a:r>
              <a:rPr lang="ru-RU" b="1" dirty="0" smtClean="0">
                <a:solidFill>
                  <a:schemeClr val="accent1"/>
                </a:solidFill>
                <a:latin typeface="Bookman Old Style" panose="02050604050505020204" pitchFamily="18" charset="0"/>
              </a:rPr>
              <a:t>ировский</a:t>
            </a:r>
            <a:r>
              <a:rPr lang="ru-RU" b="1" dirty="0" smtClean="0">
                <a:solidFill>
                  <a:schemeClr val="accent1"/>
                </a:solidFill>
              </a:rPr>
              <a:t> завод</a:t>
            </a:r>
            <a:endParaRPr lang="ru-RU" b="1" dirty="0">
              <a:solidFill>
                <a:schemeClr val="accent1"/>
              </a:solidFill>
            </a:endParaRPr>
          </a:p>
        </p:txBody>
      </p:sp>
      <p:pic>
        <p:nvPicPr>
          <p:cNvPr id="7" name="Объект 6"/>
          <p:cNvPicPr>
            <a:picLocks noGrp="1" noChangeAspect="1"/>
          </p:cNvPicPr>
          <p:nvPr>
            <p:ph sz="half" idx="1"/>
          </p:nvPr>
        </p:nvPicPr>
        <p:blipFill>
          <a:blip r:embed="rId3"/>
          <a:stretch>
            <a:fillRect/>
          </a:stretch>
        </p:blipFill>
        <p:spPr>
          <a:xfrm>
            <a:off x="321734" y="1410887"/>
            <a:ext cx="5811052" cy="5040713"/>
          </a:xfrm>
          <a:prstGeom prst="rect">
            <a:avLst/>
          </a:prstGeom>
        </p:spPr>
      </p:pic>
      <p:sp>
        <p:nvSpPr>
          <p:cNvPr id="6" name="Объект 5"/>
          <p:cNvSpPr>
            <a:spLocks noGrp="1"/>
          </p:cNvSpPr>
          <p:nvPr>
            <p:ph sz="half" idx="2"/>
          </p:nvPr>
        </p:nvSpPr>
        <p:spPr>
          <a:xfrm>
            <a:off x="6132786" y="1410888"/>
            <a:ext cx="5373414" cy="5294712"/>
          </a:xfrm>
        </p:spPr>
        <p:txBody>
          <a:bodyPr>
            <a:normAutofit lnSpcReduction="10000"/>
          </a:bodyPr>
          <a:lstStyle/>
          <a:p>
            <a:pPr algn="just"/>
            <a:r>
              <a:rPr lang="ru-RU" b="1" dirty="0" smtClean="0"/>
              <a:t>На 5 курсе, в разгар дипломной работы, Даниил Гранин вдруг стал писать историческую повесть о польском революционере Ярославе Домбровском. Писательства стыдился, но остановиться не мог.</a:t>
            </a:r>
          </a:p>
          <a:p>
            <a:pPr algn="just"/>
            <a:r>
              <a:rPr lang="ru-RU" b="1" dirty="0" smtClean="0"/>
              <a:t>По окончании учёбы, в июле 1940 года, отправлен на </a:t>
            </a:r>
            <a:r>
              <a:rPr lang="ru-RU" b="1" dirty="0" smtClean="0">
                <a:solidFill>
                  <a:schemeClr val="accent1"/>
                </a:solidFill>
              </a:rPr>
              <a:t>Кировский завод старшим инженером</a:t>
            </a:r>
            <a:r>
              <a:rPr lang="ru-RU" b="1" dirty="0" smtClean="0"/>
              <a:t>. Конструировал прибор для отыскания мест повреждения в кабелях.</a:t>
            </a:r>
          </a:p>
          <a:p>
            <a:pPr algn="just"/>
            <a:r>
              <a:rPr lang="ru-RU" b="1" dirty="0" smtClean="0"/>
              <a:t>С Кировского завода в июле 1941 года ушёл добровольцем на Великую Отечественную войну. Добивался, чтобы сняли бронь.</a:t>
            </a:r>
            <a:endParaRPr lang="ru-RU" b="1" dirty="0"/>
          </a:p>
        </p:txBody>
      </p:sp>
    </p:spTree>
    <p:extLst>
      <p:ext uri="{BB962C8B-B14F-4D97-AF65-F5344CB8AC3E}">
        <p14:creationId xmlns:p14="http://schemas.microsoft.com/office/powerpoint/2010/main" val="2185336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chemeClr val="accent1"/>
                </a:solidFill>
              </a:rPr>
              <a:t>Из музея </a:t>
            </a:r>
            <a:r>
              <a:rPr lang="ru-RU" b="1" dirty="0" smtClean="0">
                <a:solidFill>
                  <a:schemeClr val="accent1"/>
                </a:solidFill>
                <a:latin typeface="Bookman Old Style" panose="02050604050505020204" pitchFamily="18" charset="0"/>
              </a:rPr>
              <a:t>К</a:t>
            </a:r>
            <a:r>
              <a:rPr lang="ru-RU" sz="3200" b="1" dirty="0" smtClean="0">
                <a:solidFill>
                  <a:schemeClr val="accent1"/>
                </a:solidFill>
                <a:latin typeface="Bookman Old Style" panose="02050604050505020204" pitchFamily="18" charset="0"/>
              </a:rPr>
              <a:t>ировского завода</a:t>
            </a:r>
            <a:endParaRPr lang="ru-RU" sz="3200" b="1" dirty="0">
              <a:solidFill>
                <a:schemeClr val="accent1"/>
              </a:solidFill>
              <a:latin typeface="Bookman Old Style" panose="02050604050505020204" pitchFamily="18" charset="0"/>
            </a:endParaRP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1727200"/>
            <a:ext cx="7848600" cy="5130800"/>
          </a:xfrm>
        </p:spPr>
      </p:pic>
      <p:sp>
        <p:nvSpPr>
          <p:cNvPr id="4" name="Объект 3"/>
          <p:cNvSpPr>
            <a:spLocks noGrp="1"/>
          </p:cNvSpPr>
          <p:nvPr>
            <p:ph sz="half" idx="2"/>
          </p:nvPr>
        </p:nvSpPr>
        <p:spPr>
          <a:xfrm>
            <a:off x="8534400" y="3603812"/>
            <a:ext cx="2971799" cy="1057836"/>
          </a:xfrm>
        </p:spPr>
        <p:txBody>
          <a:bodyPr>
            <a:normAutofit fontScale="70000" lnSpcReduction="20000"/>
          </a:bodyPr>
          <a:lstStyle/>
          <a:p>
            <a:pPr algn="ctr"/>
            <a:r>
              <a:rPr lang="ru-RU" sz="3200" b="1" dirty="0" smtClean="0"/>
              <a:t>Фронтовые фотографии </a:t>
            </a:r>
          </a:p>
          <a:p>
            <a:pPr marL="0" indent="0" algn="ctr">
              <a:buNone/>
            </a:pPr>
            <a:r>
              <a:rPr lang="ru-RU" sz="3200" b="1" dirty="0" smtClean="0"/>
              <a:t>Даниила Гранина</a:t>
            </a:r>
            <a:endParaRPr lang="ru-RU" sz="3200" b="1" dirty="0"/>
          </a:p>
        </p:txBody>
      </p:sp>
    </p:spTree>
    <p:extLst>
      <p:ext uri="{BB962C8B-B14F-4D97-AF65-F5344CB8AC3E}">
        <p14:creationId xmlns:p14="http://schemas.microsoft.com/office/powerpoint/2010/main" val="498885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16087" y="157654"/>
            <a:ext cx="6121402" cy="4439746"/>
          </a:xfrm>
        </p:spPr>
        <p:txBody>
          <a:bodyPr>
            <a:normAutofit fontScale="90000"/>
          </a:bodyPr>
          <a:lstStyle/>
          <a:p>
            <a:pPr algn="just">
              <a:lnSpc>
                <a:spcPct val="100000"/>
              </a:lnSpc>
            </a:pPr>
            <a:r>
              <a:rPr lang="ru-RU" sz="2000" b="1" cap="none" dirty="0" smtClean="0">
                <a:solidFill>
                  <a:schemeClr val="accent1"/>
                </a:solidFill>
                <a:latin typeface="+mn-lt"/>
              </a:rPr>
              <a:t>Это было самое трагическое время – начало войны</a:t>
            </a:r>
            <a:r>
              <a:rPr lang="ru-RU" sz="2000" b="1" cap="none" dirty="0" smtClean="0">
                <a:latin typeface="+mn-lt"/>
              </a:rPr>
              <a:t>. В июле, когда наш эшелон ехал на фронт, мы распевали песни. Мы были счастливы, что попали в ополчение. Мне казалось: как так? Война! И я не буду участвовать в ней? Тогда было чувство: мы повоюем, победим и вернёмся. Мы успокаивали родных: ну месяц-два, и всё будет в порядке…Мы ничего не знали про войну. Мы ехали на фронт, не вооружённые злостью. В нас крепло чувство недоумения: как же так – они без всякого предупреждения напали. Сталин говорил, что на их стороне внезапность. А разве они должны были предупреждать? Потребовалось несколько месяцев, чтобы мы набрались ненависти и злости.</a:t>
            </a:r>
            <a:endParaRPr lang="ru-RU" sz="2000" b="1" cap="none" dirty="0">
              <a:latin typeface="+mn-lt"/>
            </a:endParaRPr>
          </a:p>
        </p:txBody>
      </p:sp>
      <p:sp>
        <p:nvSpPr>
          <p:cNvPr id="6" name="Текст 5"/>
          <p:cNvSpPr>
            <a:spLocks noGrp="1"/>
          </p:cNvSpPr>
          <p:nvPr>
            <p:ph type="body" idx="1"/>
          </p:nvPr>
        </p:nvSpPr>
        <p:spPr>
          <a:xfrm>
            <a:off x="756745" y="4597400"/>
            <a:ext cx="10757922" cy="853140"/>
          </a:xfrm>
        </p:spPr>
        <p:txBody>
          <a:bodyPr>
            <a:normAutofit/>
          </a:bodyPr>
          <a:lstStyle/>
          <a:p>
            <a:pPr algn="l"/>
            <a:r>
              <a:rPr lang="ru-RU" sz="4000" b="1" dirty="0" smtClean="0"/>
              <a:t>       </a:t>
            </a:r>
            <a:r>
              <a:rPr lang="ru-RU" sz="4000" b="1" dirty="0" smtClean="0">
                <a:solidFill>
                  <a:schemeClr val="accent1"/>
                </a:solidFill>
              </a:rPr>
              <a:t>Война Даниила Гранина</a:t>
            </a:r>
            <a:endParaRPr lang="ru-RU" sz="4000" b="1" dirty="0">
              <a:solidFill>
                <a:schemeClr val="accent1"/>
              </a:solidFill>
            </a:endParaRPr>
          </a:p>
        </p:txBody>
      </p:sp>
      <p:pic>
        <p:nvPicPr>
          <p:cNvPr id="3" name="Рисунок 2"/>
          <p:cNvPicPr>
            <a:picLocks noChangeAspect="1"/>
          </p:cNvPicPr>
          <p:nvPr/>
        </p:nvPicPr>
        <p:blipFill>
          <a:blip r:embed="rId2"/>
          <a:stretch>
            <a:fillRect/>
          </a:stretch>
        </p:blipFill>
        <p:spPr>
          <a:xfrm>
            <a:off x="6671733" y="157655"/>
            <a:ext cx="5232401" cy="4439745"/>
          </a:xfrm>
          <a:prstGeom prst="rect">
            <a:avLst/>
          </a:prstGeom>
        </p:spPr>
      </p:pic>
    </p:spTree>
    <p:extLst>
      <p:ext uri="{BB962C8B-B14F-4D97-AF65-F5344CB8AC3E}">
        <p14:creationId xmlns:p14="http://schemas.microsoft.com/office/powerpoint/2010/main" val="3303513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895600" y="764373"/>
            <a:ext cx="8610600" cy="522560"/>
          </a:xfrm>
        </p:spPr>
        <p:txBody>
          <a:bodyPr>
            <a:normAutofit fontScale="90000"/>
          </a:bodyPr>
          <a:lstStyle/>
          <a:p>
            <a:r>
              <a:rPr lang="ru-RU" b="1" dirty="0" smtClean="0">
                <a:solidFill>
                  <a:schemeClr val="accent1"/>
                </a:solidFill>
                <a:latin typeface="Bookman Old Style" panose="02050604050505020204" pitchFamily="18" charset="0"/>
              </a:rPr>
              <a:t>Суровые</a:t>
            </a:r>
            <a:r>
              <a:rPr lang="ru-RU" b="1" dirty="0" smtClean="0">
                <a:solidFill>
                  <a:schemeClr val="accent1"/>
                </a:solidFill>
              </a:rPr>
              <a:t> годы</a:t>
            </a:r>
            <a:endParaRPr lang="ru-RU" b="1" dirty="0">
              <a:solidFill>
                <a:schemeClr val="accent1"/>
              </a:solidFill>
            </a:endParaRPr>
          </a:p>
        </p:txBody>
      </p:sp>
      <p:pic>
        <p:nvPicPr>
          <p:cNvPr id="11" name="Объект 10"/>
          <p:cNvPicPr>
            <a:picLocks noGrp="1" noChangeAspect="1"/>
          </p:cNvPicPr>
          <p:nvPr>
            <p:ph sz="half" idx="1"/>
          </p:nvPr>
        </p:nvPicPr>
        <p:blipFill>
          <a:blip r:embed="rId2"/>
          <a:stretch>
            <a:fillRect/>
          </a:stretch>
        </p:blipFill>
        <p:spPr>
          <a:xfrm>
            <a:off x="268941" y="1410885"/>
            <a:ext cx="5903259" cy="4810091"/>
          </a:xfrm>
          <a:prstGeom prst="rect">
            <a:avLst/>
          </a:prstGeom>
        </p:spPr>
      </p:pic>
      <p:sp>
        <p:nvSpPr>
          <p:cNvPr id="6" name="Объект 5"/>
          <p:cNvSpPr>
            <a:spLocks noGrp="1"/>
          </p:cNvSpPr>
          <p:nvPr>
            <p:ph sz="half" idx="2"/>
          </p:nvPr>
        </p:nvSpPr>
        <p:spPr>
          <a:xfrm>
            <a:off x="6172200" y="1608667"/>
            <a:ext cx="5334000" cy="4935567"/>
          </a:xfrm>
        </p:spPr>
        <p:txBody>
          <a:bodyPr>
            <a:normAutofit fontScale="85000" lnSpcReduction="20000"/>
          </a:bodyPr>
          <a:lstStyle/>
          <a:p>
            <a:pPr algn="just"/>
            <a:r>
              <a:rPr lang="ru-RU" sz="2400" b="1" dirty="0" smtClean="0"/>
              <a:t>Ненависти мы набирались  от немецких солдат. Ведь это война была не для того, чтобы захватить какие-то земли. Нет. </a:t>
            </a:r>
            <a:r>
              <a:rPr lang="ru-RU" sz="2400" b="1" dirty="0" smtClean="0">
                <a:solidFill>
                  <a:schemeClr val="accent1"/>
                </a:solidFill>
              </a:rPr>
              <a:t>Они шли на Москву, чтобы уничтожить </a:t>
            </a:r>
            <a:r>
              <a:rPr lang="ru-RU" sz="2400" b="1" dirty="0">
                <a:solidFill>
                  <a:schemeClr val="accent1"/>
                </a:solidFill>
              </a:rPr>
              <a:t>Р</a:t>
            </a:r>
            <a:r>
              <a:rPr lang="ru-RU" sz="2400" b="1" dirty="0" smtClean="0">
                <a:solidFill>
                  <a:schemeClr val="accent1"/>
                </a:solidFill>
              </a:rPr>
              <a:t>оссию. Уничтожить </a:t>
            </a:r>
            <a:r>
              <a:rPr lang="ru-RU" sz="2400" b="1" dirty="0">
                <a:solidFill>
                  <a:schemeClr val="accent1"/>
                </a:solidFill>
              </a:rPr>
              <a:t>Л</a:t>
            </a:r>
            <a:r>
              <a:rPr lang="ru-RU" sz="2400" b="1" dirty="0" smtClean="0">
                <a:solidFill>
                  <a:schemeClr val="accent1"/>
                </a:solidFill>
              </a:rPr>
              <a:t>енинград. Гитлер прямо сказал: «Сровнять его с землей».</a:t>
            </a:r>
          </a:p>
          <a:p>
            <a:pPr algn="just"/>
            <a:r>
              <a:rPr lang="ru-RU" sz="2400" b="1" dirty="0" smtClean="0"/>
              <a:t>Первые месяцы войны были тяжелыми. Много было непонятного. Мне не досталось винтовки. Дали бутылку с зажигательной смесью. Ноги в обмотках. А где наши сапоги? Где наши самолёты? Не было даже топографических карт. Мы не были готовы к войне. Мы бежали. Это унизительное чувство. Мы искали какого-то оправдания. И пока мы его искали, немцы в сентябре 1941 г. были уже под Ленинградом. Они наступали со скоростью 80 км в день</a:t>
            </a:r>
            <a:r>
              <a:rPr lang="ru-RU" b="1" dirty="0" smtClean="0"/>
              <a:t>.</a:t>
            </a:r>
            <a:endParaRPr lang="ru-RU" b="1" dirty="0"/>
          </a:p>
        </p:txBody>
      </p:sp>
    </p:spTree>
    <p:extLst>
      <p:ext uri="{BB962C8B-B14F-4D97-AF65-F5344CB8AC3E}">
        <p14:creationId xmlns:p14="http://schemas.microsoft.com/office/powerpoint/2010/main" val="1607076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7600" y="764373"/>
            <a:ext cx="9584266" cy="558685"/>
          </a:xfrm>
        </p:spPr>
        <p:txBody>
          <a:bodyPr>
            <a:normAutofit fontScale="90000"/>
          </a:bodyPr>
          <a:lstStyle/>
          <a:p>
            <a:r>
              <a:rPr lang="ru-RU" b="1" dirty="0" smtClean="0">
                <a:solidFill>
                  <a:schemeClr val="accent1"/>
                </a:solidFill>
              </a:rPr>
              <a:t>Цена </a:t>
            </a:r>
            <a:r>
              <a:rPr lang="ru-RU" b="1" dirty="0" smtClean="0">
                <a:solidFill>
                  <a:schemeClr val="accent1"/>
                </a:solidFill>
                <a:latin typeface="Bookman Old Style" panose="02050604050505020204" pitchFamily="18" charset="0"/>
              </a:rPr>
              <a:t>Победы</a:t>
            </a:r>
            <a:endParaRPr lang="ru-RU" b="1" dirty="0">
              <a:solidFill>
                <a:schemeClr val="accent1"/>
              </a:solidFill>
              <a:latin typeface="Bookman Old Style" panose="02050604050505020204" pitchFamily="18" charset="0"/>
            </a:endParaRPr>
          </a:p>
        </p:txBody>
      </p:sp>
      <p:sp>
        <p:nvSpPr>
          <p:cNvPr id="4" name="Объект 3"/>
          <p:cNvSpPr>
            <a:spLocks noGrp="1"/>
          </p:cNvSpPr>
          <p:nvPr>
            <p:ph sz="half" idx="1"/>
          </p:nvPr>
        </p:nvSpPr>
        <p:spPr>
          <a:xfrm>
            <a:off x="135467" y="1591732"/>
            <a:ext cx="7076639" cy="5131796"/>
          </a:xfrm>
        </p:spPr>
        <p:txBody>
          <a:bodyPr>
            <a:normAutofit fontScale="70000" lnSpcReduction="20000"/>
          </a:bodyPr>
          <a:lstStyle/>
          <a:p>
            <a:pPr algn="just"/>
            <a:r>
              <a:rPr lang="ru-RU" sz="2900" b="1" dirty="0" smtClean="0"/>
              <a:t>17 сентября 1941 года, когда мы уходили из Пушкина, я не увидел никакого второго эшелона. Оборона рухнула.</a:t>
            </a:r>
          </a:p>
          <a:p>
            <a:pPr algn="just"/>
            <a:r>
              <a:rPr lang="ru-RU" sz="2900" b="1" dirty="0" smtClean="0"/>
              <a:t>Немецкое командование в это время решало: что брать первым? Ленинград или Москву? Решили: Москву. Это было главнее.</a:t>
            </a:r>
          </a:p>
          <a:p>
            <a:pPr algn="just"/>
            <a:r>
              <a:rPr lang="ru-RU" sz="3200" b="1" dirty="0" smtClean="0"/>
              <a:t>Очень большую роль для нас сыграло то, что немцы не сумели взять Москву, не смогли войти в неё. Для нас, бойцов, это был психологический перелом. Жукову в воспоминаниях не давали написать, что был момент, когда появилась опасность, что Москву не удастся отстоять</a:t>
            </a:r>
            <a:r>
              <a:rPr lang="ru-RU" sz="2900" b="1" dirty="0" smtClean="0"/>
              <a:t>.</a:t>
            </a:r>
          </a:p>
          <a:p>
            <a:pPr algn="just"/>
            <a:r>
              <a:rPr lang="ru-RU" sz="2900" b="1" dirty="0" smtClean="0"/>
              <a:t>Многие годы цензура не давала говорить правду. Подвиг панфиловцев преувеличен, но тогда это помогало. Или подвиг Матросова. Невозможно прикрыть собой крупнокалиберные </a:t>
            </a:r>
            <a:r>
              <a:rPr lang="ru-RU" sz="2900" b="1" dirty="0" err="1" smtClean="0"/>
              <a:t>дзотовские</a:t>
            </a:r>
            <a:r>
              <a:rPr lang="ru-RU" sz="2900" b="1" dirty="0" smtClean="0"/>
              <a:t> пулеметы. Мгновенно падаешь, мгновенно, это нельзя заткнуть каким-то кляпом. </a:t>
            </a:r>
            <a:r>
              <a:rPr lang="ru-RU" sz="2900" b="1" dirty="0" smtClean="0">
                <a:solidFill>
                  <a:schemeClr val="accent1"/>
                </a:solidFill>
              </a:rPr>
              <a:t>Но, я помню, поднимали боевой дух и панфиловцы, и Матросов</a:t>
            </a:r>
            <a:r>
              <a:rPr lang="ru-RU" dirty="0" smtClean="0"/>
              <a:t>.</a:t>
            </a:r>
            <a:endParaRPr lang="ru-RU" dirty="0"/>
          </a:p>
        </p:txBody>
      </p:sp>
      <p:pic>
        <p:nvPicPr>
          <p:cNvPr id="9" name="Рисунок 8"/>
          <p:cNvPicPr>
            <a:picLocks noChangeAspect="1"/>
          </p:cNvPicPr>
          <p:nvPr/>
        </p:nvPicPr>
        <p:blipFill>
          <a:blip r:embed="rId2"/>
          <a:stretch>
            <a:fillRect/>
          </a:stretch>
        </p:blipFill>
        <p:spPr>
          <a:xfrm>
            <a:off x="7212105" y="1452281"/>
            <a:ext cx="4759761" cy="5271247"/>
          </a:xfrm>
          <a:prstGeom prst="rect">
            <a:avLst/>
          </a:prstGeom>
        </p:spPr>
      </p:pic>
    </p:spTree>
    <p:extLst>
      <p:ext uri="{BB962C8B-B14F-4D97-AF65-F5344CB8AC3E}">
        <p14:creationId xmlns:p14="http://schemas.microsoft.com/office/powerpoint/2010/main" val="169708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705287" y="1253066"/>
            <a:ext cx="4280647" cy="374855"/>
          </a:xfrm>
        </p:spPr>
        <p:txBody>
          <a:bodyPr>
            <a:normAutofit fontScale="90000"/>
          </a:bodyPr>
          <a:lstStyle/>
          <a:p>
            <a:r>
              <a:rPr lang="ru-RU" b="1" dirty="0" smtClean="0">
                <a:solidFill>
                  <a:schemeClr val="accent1"/>
                </a:solidFill>
                <a:latin typeface="Bookman Old Style" panose="02050604050505020204" pitchFamily="18" charset="0"/>
              </a:rPr>
              <a:t>Дороги</a:t>
            </a:r>
            <a:r>
              <a:rPr lang="ru-RU" b="1" dirty="0" smtClean="0">
                <a:solidFill>
                  <a:schemeClr val="accent1"/>
                </a:solidFill>
              </a:rPr>
              <a:t> войны</a:t>
            </a:r>
            <a:endParaRPr lang="ru-RU" b="1" dirty="0">
              <a:solidFill>
                <a:schemeClr val="accent1"/>
              </a:solidFill>
            </a:endParaRPr>
          </a:p>
        </p:txBody>
      </p:sp>
      <p:sp>
        <p:nvSpPr>
          <p:cNvPr id="7" name="Объект 6"/>
          <p:cNvSpPr>
            <a:spLocks noGrp="1"/>
          </p:cNvSpPr>
          <p:nvPr>
            <p:ph idx="1"/>
          </p:nvPr>
        </p:nvSpPr>
        <p:spPr>
          <a:xfrm>
            <a:off x="4961466" y="746759"/>
            <a:ext cx="6824133" cy="5874174"/>
          </a:xfrm>
        </p:spPr>
        <p:txBody>
          <a:bodyPr>
            <a:normAutofit lnSpcReduction="10000"/>
          </a:bodyPr>
          <a:lstStyle/>
          <a:p>
            <a:pPr algn="just"/>
            <a:r>
              <a:rPr lang="ru-RU" b="1" dirty="0" smtClean="0"/>
              <a:t>Воевал на Ленинградском, Прибалтийском фронте, был пехотинцем, потом танкистом. </a:t>
            </a:r>
            <a:r>
              <a:rPr lang="ru-RU" b="1" dirty="0"/>
              <a:t>Н</a:t>
            </a:r>
            <a:r>
              <a:rPr lang="ru-RU" b="1" dirty="0" smtClean="0"/>
              <a:t>аправлен в Ульяновское танковое училище. Окончил войну в 1945 году командиром роты тяжёлых танков в Восточной Пруссии. Воинское звание –капитан.</a:t>
            </a:r>
          </a:p>
          <a:p>
            <a:pPr algn="just"/>
            <a:r>
              <a:rPr lang="ru-RU" b="1" dirty="0" smtClean="0">
                <a:solidFill>
                  <a:schemeClr val="accent1"/>
                </a:solidFill>
              </a:rPr>
              <a:t>В дни войны (в Ульяновске) встретил свою любовь. </a:t>
            </a:r>
            <a:r>
              <a:rPr lang="ru-RU" b="1" dirty="0" smtClean="0"/>
              <a:t>Римма Майорова, первая и единственная жена. Под бомбёжкой началась семейная жизнь и прервалась до окончания войны. В 1945 году родилась дочь Марина.</a:t>
            </a:r>
          </a:p>
          <a:p>
            <a:pPr algn="just"/>
            <a:r>
              <a:rPr lang="ru-RU" b="1" dirty="0" smtClean="0"/>
              <a:t>Была контузия, окружение, танковая атака, отступление -  всего нахлебался.</a:t>
            </a:r>
          </a:p>
          <a:p>
            <a:pPr algn="just"/>
            <a:r>
              <a:rPr lang="ru-RU" b="1" dirty="0" smtClean="0">
                <a:solidFill>
                  <a:schemeClr val="accent1"/>
                </a:solidFill>
              </a:rPr>
              <a:t>Орден Красной Звезды получил в 1942 г., </a:t>
            </a:r>
            <a:r>
              <a:rPr lang="ru-RU" b="1" dirty="0" smtClean="0"/>
              <a:t>будучи комиссаром отдельного ремонтно-восстановительного батальона 42-ой Армии.</a:t>
            </a:r>
          </a:p>
        </p:txBody>
      </p:sp>
      <p:pic>
        <p:nvPicPr>
          <p:cNvPr id="9" name="Рисунок 8"/>
          <p:cNvPicPr>
            <a:picLocks noChangeAspect="1"/>
          </p:cNvPicPr>
          <p:nvPr/>
        </p:nvPicPr>
        <p:blipFill>
          <a:blip r:embed="rId2"/>
          <a:stretch>
            <a:fillRect/>
          </a:stretch>
        </p:blipFill>
        <p:spPr>
          <a:xfrm>
            <a:off x="169333" y="1761068"/>
            <a:ext cx="4792133" cy="4571999"/>
          </a:xfrm>
          <a:prstGeom prst="rect">
            <a:avLst/>
          </a:prstGeom>
        </p:spPr>
      </p:pic>
    </p:spTree>
    <p:extLst>
      <p:ext uri="{BB962C8B-B14F-4D97-AF65-F5344CB8AC3E}">
        <p14:creationId xmlns:p14="http://schemas.microsoft.com/office/powerpoint/2010/main" val="3385593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6197601" y="440267"/>
            <a:ext cx="5895788" cy="6197600"/>
          </a:xfrm>
          <a:prstGeom prst="rect">
            <a:avLst/>
          </a:prstGeom>
        </p:spPr>
      </p:pic>
      <p:sp>
        <p:nvSpPr>
          <p:cNvPr id="5" name="Заголовок 4"/>
          <p:cNvSpPr>
            <a:spLocks noGrp="1"/>
          </p:cNvSpPr>
          <p:nvPr>
            <p:ph type="title"/>
          </p:nvPr>
        </p:nvSpPr>
        <p:spPr/>
        <p:txBody>
          <a:bodyPr>
            <a:normAutofit/>
          </a:bodyPr>
          <a:lstStyle/>
          <a:p>
            <a:r>
              <a:rPr lang="ru-RU" sz="1400" dirty="0" smtClean="0"/>
              <a:t/>
            </a:r>
            <a:br>
              <a:rPr lang="ru-RU" sz="1400" dirty="0" smtClean="0"/>
            </a:br>
            <a:r>
              <a:rPr lang="ru-RU" sz="1400" dirty="0"/>
              <a:t/>
            </a:r>
            <a:br>
              <a:rPr lang="ru-RU" sz="1400" dirty="0"/>
            </a:br>
            <a:r>
              <a:rPr lang="ru-RU" sz="1400" dirty="0" smtClean="0"/>
              <a:t/>
            </a:r>
            <a:br>
              <a:rPr lang="ru-RU" sz="1400" dirty="0" smtClean="0"/>
            </a:br>
            <a:r>
              <a:rPr lang="ru-RU" sz="1400" dirty="0"/>
              <a:t/>
            </a:r>
            <a:br>
              <a:rPr lang="ru-RU" sz="1400" dirty="0"/>
            </a:br>
            <a:endParaRPr lang="ru-RU" sz="1800" b="1" cap="none" dirty="0">
              <a:latin typeface="+mn-lt"/>
            </a:endParaRPr>
          </a:p>
        </p:txBody>
      </p:sp>
      <p:sp>
        <p:nvSpPr>
          <p:cNvPr id="6" name="Текст 5"/>
          <p:cNvSpPr>
            <a:spLocks noGrp="1"/>
          </p:cNvSpPr>
          <p:nvPr>
            <p:ph sz="half" idx="1"/>
          </p:nvPr>
        </p:nvSpPr>
        <p:spPr>
          <a:xfrm>
            <a:off x="270933" y="5435012"/>
            <a:ext cx="5748867" cy="1202854"/>
          </a:xfrm>
        </p:spPr>
        <p:txBody>
          <a:bodyPr>
            <a:normAutofit lnSpcReduction="10000"/>
          </a:bodyPr>
          <a:lstStyle/>
          <a:p>
            <a:pPr marL="0" indent="0" algn="ctr">
              <a:buNone/>
            </a:pPr>
            <a:endParaRPr lang="ru-RU" dirty="0" smtClean="0"/>
          </a:p>
          <a:p>
            <a:pPr marL="0" indent="0">
              <a:buNone/>
            </a:pPr>
            <a:r>
              <a:rPr lang="ru-RU" sz="5800" b="1" dirty="0" smtClean="0">
                <a:solidFill>
                  <a:schemeClr val="accent1"/>
                </a:solidFill>
                <a:latin typeface="Bookman Old Style" panose="02050604050505020204" pitchFamily="18" charset="0"/>
              </a:rPr>
              <a:t>После</a:t>
            </a:r>
            <a:r>
              <a:rPr lang="ru-RU" sz="5800" b="1" dirty="0" smtClean="0">
                <a:solidFill>
                  <a:schemeClr val="accent1"/>
                </a:solidFill>
              </a:rPr>
              <a:t> войны</a:t>
            </a:r>
            <a:endParaRPr lang="ru-RU" sz="5800" b="1" dirty="0">
              <a:solidFill>
                <a:schemeClr val="accent1"/>
              </a:solidFill>
            </a:endParaRPr>
          </a:p>
        </p:txBody>
      </p:sp>
      <p:sp>
        <p:nvSpPr>
          <p:cNvPr id="3" name="Объект 2"/>
          <p:cNvSpPr>
            <a:spLocks noGrp="1"/>
          </p:cNvSpPr>
          <p:nvPr>
            <p:ph sz="half" idx="2"/>
          </p:nvPr>
        </p:nvSpPr>
        <p:spPr>
          <a:xfrm>
            <a:off x="270933" y="1410887"/>
            <a:ext cx="5748867" cy="4363380"/>
          </a:xfrm>
        </p:spPr>
        <p:txBody>
          <a:bodyPr>
            <a:noAutofit/>
          </a:bodyPr>
          <a:lstStyle/>
          <a:p>
            <a:pPr marL="0" indent="0" algn="just">
              <a:buNone/>
            </a:pPr>
            <a:r>
              <a:rPr lang="ru-RU" sz="1600" b="1" dirty="0" smtClean="0"/>
              <a:t>Всю свою жизнь после войны – такая уж это была война – я расцениваю как приз в лотерее, невероятную удачу, доставшуюся мне почти без шанса. </a:t>
            </a:r>
            <a:r>
              <a:rPr lang="ru-RU" sz="1600" b="1" dirty="0" smtClean="0">
                <a:solidFill>
                  <a:schemeClr val="accent1"/>
                </a:solidFill>
              </a:rPr>
              <a:t>Обращаться с жизнью надо как с чудом, божьим даром или даром судьбы</a:t>
            </a:r>
            <a:r>
              <a:rPr lang="ru-RU" sz="1600" b="1" dirty="0" smtClean="0"/>
              <a:t>. Поэтому надо жить, чтобы сегодняшний день был самым счастливым. На войне это было ежечасно. Был обстрел, и я остался жив! Жив – и счастлив!... Мы плохо ценим жизнь, которая нам дана.</a:t>
            </a:r>
          </a:p>
          <a:p>
            <a:pPr marL="0" indent="0" algn="just">
              <a:buNone/>
            </a:pPr>
            <a:r>
              <a:rPr lang="ru-RU" sz="1600" b="1" dirty="0" smtClean="0"/>
              <a:t>Мы побороли идеализм и относимся к жизни прагматично, корыстно. Даже в церковь люди приходят просить, но они не молятся: «Господи, спасибо тебе за то, что я могу смеяться, что я могу иметь детей, могу любить, наслаждаться теплом солнца…». Мы не благодарим за чудо природы, за чудо жизни, не воспринимаем это как нечто таинственное. А это очень важно, этому не учат ни в школе, ни в храме.</a:t>
            </a:r>
          </a:p>
          <a:p>
            <a:pPr algn="just"/>
            <a:endParaRPr lang="ru-RU" sz="1600" b="1" dirty="0"/>
          </a:p>
        </p:txBody>
      </p:sp>
    </p:spTree>
    <p:extLst>
      <p:ext uri="{BB962C8B-B14F-4D97-AF65-F5344CB8AC3E}">
        <p14:creationId xmlns:p14="http://schemas.microsoft.com/office/powerpoint/2010/main" val="573293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5667" y="728134"/>
            <a:ext cx="5190066" cy="4114799"/>
          </a:xfrm>
        </p:spPr>
        <p:txBody>
          <a:bodyPr>
            <a:noAutofit/>
          </a:bodyPr>
          <a:lstStyle/>
          <a:p>
            <a:pPr algn="just"/>
            <a:r>
              <a:rPr lang="ru-RU" sz="1400" b="1" cap="none" dirty="0" smtClean="0"/>
              <a:t>Первые послевоенные годы  были прекрасными. Работал в Ленэнерго, в кабельной сети, приводили в порядок разрушенное в блокаду энергохозяйство города. Литература была отдыхом, удовольствием, радостью. </a:t>
            </a:r>
            <a:r>
              <a:rPr lang="ru-RU" sz="1400" b="1" cap="none" dirty="0" smtClean="0">
                <a:solidFill>
                  <a:schemeClr val="accent1"/>
                </a:solidFill>
              </a:rPr>
              <a:t>В конце 1948 года вдруг написал рассказ «Вариант второй». </a:t>
            </a:r>
            <a:r>
              <a:rPr lang="ru-RU" sz="1400" b="1" cap="none" dirty="0" smtClean="0"/>
              <a:t>Принёс в журнал «Звезда» в отдел прозы (его возглавлял писатель Юрий Павлович Герман). Рассказ понравился, его напечатали почти без поправок в 1949 году. По просьбе Юрия Германа Даниил  Александрович взял себе псевдоним Гранин (его настоящая фамилия - Герман)</a:t>
            </a:r>
            <a:r>
              <a:rPr lang="ru-RU" sz="1400" b="1" cap="none" dirty="0"/>
              <a:t>.</a:t>
            </a:r>
            <a:r>
              <a:rPr lang="ru-RU" sz="1400" b="1" cap="none" dirty="0" smtClean="0"/>
              <a:t/>
            </a:r>
            <a:br>
              <a:rPr lang="ru-RU" sz="1400" b="1" cap="none" dirty="0" smtClean="0"/>
            </a:br>
            <a:r>
              <a:rPr lang="ru-RU" sz="1400" b="1" cap="none" dirty="0" smtClean="0"/>
              <a:t>В Ленинграде в те годы сохранилась замечательная литературная среда - были живы </a:t>
            </a:r>
            <a:r>
              <a:rPr lang="ru-RU" sz="1400" b="1" cap="none" dirty="0"/>
              <a:t>Е</a:t>
            </a:r>
            <a:r>
              <a:rPr lang="ru-RU" sz="1400" b="1" cap="none" dirty="0" smtClean="0"/>
              <a:t>вгений Шварц, Ольга </a:t>
            </a:r>
            <a:r>
              <a:rPr lang="ru-RU" sz="1400" b="1" cap="none" dirty="0" err="1" smtClean="0"/>
              <a:t>Берггольц</a:t>
            </a:r>
            <a:r>
              <a:rPr lang="ru-RU" sz="1400" b="1" cap="none" dirty="0" smtClean="0"/>
              <a:t>, Анна Ахматова, Вера Панова, Борис Эйхенбаум. </a:t>
            </a:r>
            <a:r>
              <a:rPr lang="ru-RU" sz="1400" b="1" cap="none" dirty="0" smtClean="0">
                <a:solidFill>
                  <a:schemeClr val="accent1"/>
                </a:solidFill>
              </a:rPr>
              <a:t>В 1954 году Даниил Гранин поступает в аспирантуру Политехнического института и одновременно пишет роман, который принесёт ему известность  «Искатели». </a:t>
            </a:r>
            <a:r>
              <a:rPr lang="ru-RU" sz="1400" b="1" cap="none" dirty="0" smtClean="0"/>
              <a:t>Роман опубликован в 1955 году. Это история советского учёного, создающего локатор и борющегося с бюрократической волокитой.</a:t>
            </a:r>
            <a:endParaRPr lang="ru-RU" sz="1400" b="1" dirty="0"/>
          </a:p>
        </p:txBody>
      </p:sp>
      <p:sp>
        <p:nvSpPr>
          <p:cNvPr id="5" name="Текст 4"/>
          <p:cNvSpPr>
            <a:spLocks noGrp="1"/>
          </p:cNvSpPr>
          <p:nvPr>
            <p:ph type="body" sz="half" idx="2"/>
          </p:nvPr>
        </p:nvSpPr>
        <p:spPr>
          <a:xfrm>
            <a:off x="465667" y="160048"/>
            <a:ext cx="5325533" cy="720486"/>
          </a:xfrm>
        </p:spPr>
        <p:txBody>
          <a:bodyPr>
            <a:normAutofit/>
          </a:bodyPr>
          <a:lstStyle/>
          <a:p>
            <a:r>
              <a:rPr lang="ru-RU" sz="4000" b="1" dirty="0" smtClean="0">
                <a:solidFill>
                  <a:schemeClr val="accent1"/>
                </a:solidFill>
                <a:latin typeface="Bookman Old Style" panose="02050604050505020204" pitchFamily="18" charset="0"/>
              </a:rPr>
              <a:t>Начало</a:t>
            </a:r>
            <a:r>
              <a:rPr lang="ru-RU" sz="2800" b="1" dirty="0" smtClean="0">
                <a:solidFill>
                  <a:schemeClr val="accent1"/>
                </a:solidFill>
              </a:rPr>
              <a:t> писательства</a:t>
            </a:r>
            <a:endParaRPr lang="ru-RU" sz="2800" b="1" dirty="0">
              <a:solidFill>
                <a:schemeClr val="accent1"/>
              </a:solidFill>
            </a:endParaRPr>
          </a:p>
        </p:txBody>
      </p:sp>
      <p:pic>
        <p:nvPicPr>
          <p:cNvPr id="7" name="Рисунок 6"/>
          <p:cNvPicPr>
            <a:picLocks noChangeAspect="1"/>
          </p:cNvPicPr>
          <p:nvPr/>
        </p:nvPicPr>
        <p:blipFill rotWithShape="1">
          <a:blip r:embed="rId3"/>
          <a:srcRect b="3572"/>
          <a:stretch/>
        </p:blipFill>
        <p:spPr>
          <a:xfrm>
            <a:off x="5791200" y="160048"/>
            <a:ext cx="6193617" cy="6342352"/>
          </a:xfrm>
          <a:prstGeom prst="rect">
            <a:avLst/>
          </a:prstGeom>
        </p:spPr>
      </p:pic>
    </p:spTree>
    <p:extLst>
      <p:ext uri="{BB962C8B-B14F-4D97-AF65-F5344CB8AC3E}">
        <p14:creationId xmlns:p14="http://schemas.microsoft.com/office/powerpoint/2010/main" val="1770679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317857" y="1695577"/>
            <a:ext cx="2263906" cy="4080933"/>
          </a:xfrm>
          <a:prstGeom prst="rect">
            <a:avLst/>
          </a:prstGeom>
        </p:spPr>
      </p:pic>
      <p:pic>
        <p:nvPicPr>
          <p:cNvPr id="5" name="Рисунок 4"/>
          <p:cNvPicPr>
            <a:picLocks noChangeAspect="1"/>
          </p:cNvPicPr>
          <p:nvPr/>
        </p:nvPicPr>
        <p:blipFill rotWithShape="1">
          <a:blip r:embed="rId3"/>
          <a:srcRect b="8659"/>
          <a:stretch/>
        </p:blipFill>
        <p:spPr>
          <a:xfrm rot="624541">
            <a:off x="7307059" y="1706890"/>
            <a:ext cx="2077148" cy="3906715"/>
          </a:xfrm>
          <a:prstGeom prst="rect">
            <a:avLst/>
          </a:prstGeom>
        </p:spPr>
      </p:pic>
      <p:pic>
        <p:nvPicPr>
          <p:cNvPr id="7" name="Рисунок 6"/>
          <p:cNvPicPr>
            <a:picLocks noChangeAspect="1"/>
          </p:cNvPicPr>
          <p:nvPr/>
        </p:nvPicPr>
        <p:blipFill rotWithShape="1">
          <a:blip r:embed="rId4"/>
          <a:srcRect b="7378"/>
          <a:stretch/>
        </p:blipFill>
        <p:spPr>
          <a:xfrm rot="20779470">
            <a:off x="1677460" y="1760168"/>
            <a:ext cx="2222236" cy="3803863"/>
          </a:xfrm>
          <a:prstGeom prst="rect">
            <a:avLst/>
          </a:prstGeom>
        </p:spPr>
      </p:pic>
      <p:sp>
        <p:nvSpPr>
          <p:cNvPr id="9" name="Текст 8"/>
          <p:cNvSpPr>
            <a:spLocks noGrp="1"/>
          </p:cNvSpPr>
          <p:nvPr>
            <p:ph type="body" sz="half" idx="2"/>
          </p:nvPr>
        </p:nvSpPr>
        <p:spPr>
          <a:xfrm>
            <a:off x="619173" y="326167"/>
            <a:ext cx="10315510" cy="1045433"/>
          </a:xfrm>
        </p:spPr>
        <p:txBody>
          <a:bodyPr>
            <a:noAutofit/>
          </a:bodyPr>
          <a:lstStyle/>
          <a:p>
            <a:pPr algn="just"/>
            <a:r>
              <a:rPr lang="ru-RU" sz="2400" b="1" dirty="0" smtClean="0"/>
              <a:t>В 1958 году появляется роман </a:t>
            </a:r>
            <a:r>
              <a:rPr lang="ru-RU" sz="2400" b="1" dirty="0" smtClean="0">
                <a:solidFill>
                  <a:schemeClr val="accent1"/>
                </a:solidFill>
              </a:rPr>
              <a:t>«После свадьбы»</a:t>
            </a:r>
            <a:r>
              <a:rPr lang="ru-RU" sz="2400" b="1" dirty="0" smtClean="0"/>
              <a:t> (о судьбе изобретателя, посланного комсомолом в деревню). В 1962 г. выходит роман </a:t>
            </a:r>
            <a:r>
              <a:rPr lang="ru-RU" sz="2400" b="1" dirty="0" smtClean="0">
                <a:solidFill>
                  <a:schemeClr val="accent1"/>
                </a:solidFill>
              </a:rPr>
              <a:t>«Иду на грозу» </a:t>
            </a:r>
            <a:r>
              <a:rPr lang="ru-RU" sz="2400" b="1" dirty="0" smtClean="0"/>
              <a:t>(о карьеризме и приспособленчестве в научной среде)</a:t>
            </a:r>
            <a:endParaRPr lang="ru-RU" sz="2400" b="1" dirty="0"/>
          </a:p>
        </p:txBody>
      </p:sp>
    </p:spTree>
    <p:extLst>
      <p:ext uri="{BB962C8B-B14F-4D97-AF65-F5344CB8AC3E}">
        <p14:creationId xmlns:p14="http://schemas.microsoft.com/office/powerpoint/2010/main" val="852514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895600" y="355600"/>
            <a:ext cx="8610600" cy="1007035"/>
          </a:xfrm>
        </p:spPr>
        <p:txBody>
          <a:bodyPr>
            <a:normAutofit/>
          </a:bodyPr>
          <a:lstStyle/>
          <a:p>
            <a:r>
              <a:rPr lang="ru-RU" b="1" dirty="0" smtClean="0">
                <a:solidFill>
                  <a:schemeClr val="accent1"/>
                </a:solidFill>
                <a:latin typeface="Bookman Old Style" panose="02050604050505020204" pitchFamily="18" charset="0"/>
              </a:rPr>
              <a:t>Он любил </a:t>
            </a:r>
            <a:r>
              <a:rPr lang="ru-RU" sz="4400" b="1" dirty="0" smtClean="0">
                <a:solidFill>
                  <a:schemeClr val="accent1"/>
                </a:solidFill>
                <a:latin typeface="Bookman Old Style" panose="02050604050505020204" pitchFamily="18" charset="0"/>
              </a:rPr>
              <a:t>В</a:t>
            </a:r>
            <a:r>
              <a:rPr lang="ru-RU" b="1" dirty="0" smtClean="0">
                <a:solidFill>
                  <a:schemeClr val="accent1"/>
                </a:solidFill>
                <a:latin typeface="Bookman Old Style" panose="02050604050505020204" pitchFamily="18" charset="0"/>
              </a:rPr>
              <a:t>ремя</a:t>
            </a:r>
            <a:endParaRPr lang="ru-RU" b="1" dirty="0">
              <a:solidFill>
                <a:schemeClr val="accent1"/>
              </a:solidFill>
              <a:latin typeface="Bookman Old Style" panose="02050604050505020204" pitchFamily="18" charset="0"/>
            </a:endParaRPr>
          </a:p>
        </p:txBody>
      </p:sp>
      <p:sp>
        <p:nvSpPr>
          <p:cNvPr id="5" name="Объект 4"/>
          <p:cNvSpPr>
            <a:spLocks noGrp="1"/>
          </p:cNvSpPr>
          <p:nvPr>
            <p:ph sz="half" idx="1"/>
          </p:nvPr>
        </p:nvSpPr>
        <p:spPr>
          <a:xfrm>
            <a:off x="169333" y="1553068"/>
            <a:ext cx="8131985" cy="5307106"/>
          </a:xfrm>
        </p:spPr>
        <p:txBody>
          <a:bodyPr>
            <a:normAutofit fontScale="85000" lnSpcReduction="20000"/>
          </a:bodyPr>
          <a:lstStyle/>
          <a:p>
            <a:pPr algn="just"/>
            <a:r>
              <a:rPr lang="ru-RU" sz="1800" b="1" dirty="0" smtClean="0"/>
              <a:t>«Я писал об инженерах, научных работниках, учёных, о научном творчестве, это была моя тема, мои друзья, моё окружение. Мне не надо было изучать материал…» (Д. Гранин). </a:t>
            </a:r>
          </a:p>
          <a:p>
            <a:pPr algn="just"/>
            <a:r>
              <a:rPr lang="ru-RU" sz="1800" b="1" dirty="0" smtClean="0"/>
              <a:t>С начала 1970-х гг. Д. Гранин обращается к истории России и российской науки. Его книги написаны с опорой на факты и свидетельства очевидцев</a:t>
            </a:r>
            <a:r>
              <a:rPr lang="ru-RU" b="1" dirty="0" smtClean="0"/>
              <a:t>. </a:t>
            </a:r>
            <a:r>
              <a:rPr lang="ru-RU" sz="1800" b="1" dirty="0" smtClean="0"/>
              <a:t>Первой</a:t>
            </a:r>
            <a:r>
              <a:rPr lang="ru-RU" b="1" dirty="0" smtClean="0"/>
              <a:t> </a:t>
            </a:r>
            <a:r>
              <a:rPr lang="ru-RU" sz="1800" b="1" dirty="0" smtClean="0"/>
              <a:t>в этом ряду повесть  о человеке, который любил Время</a:t>
            </a:r>
            <a:r>
              <a:rPr lang="ru-RU" sz="1800" dirty="0" smtClean="0"/>
              <a:t>, - </a:t>
            </a:r>
            <a:r>
              <a:rPr lang="ru-RU" sz="1800" b="1" dirty="0" smtClean="0">
                <a:solidFill>
                  <a:schemeClr val="accent1"/>
                </a:solidFill>
              </a:rPr>
              <a:t>«Эта странная жизнь» (1974).</a:t>
            </a:r>
          </a:p>
          <a:p>
            <a:pPr algn="just"/>
            <a:r>
              <a:rPr lang="ru-RU" sz="1800" b="1" dirty="0" smtClean="0"/>
              <a:t>Он любил Время и относился к нему благоговейно, как к самой большой ценности. Время, единственное и неповторимое в твоей жизни.</a:t>
            </a:r>
          </a:p>
          <a:p>
            <a:pPr algn="just"/>
            <a:r>
              <a:rPr lang="ru-RU" sz="1800" b="1" dirty="0" smtClean="0"/>
              <a:t>Он прожил долгую, красивую, необыкновенную жизнь. С 26 до 82 лет (умер в 82 ) - 56 лет – он вел</a:t>
            </a:r>
            <a:r>
              <a:rPr lang="en-US" sz="1800" b="1" dirty="0" smtClean="0"/>
              <a:t> </a:t>
            </a:r>
            <a:r>
              <a:rPr lang="ru-RU" sz="1800" b="1" dirty="0" smtClean="0"/>
              <a:t>учёт времени с точностью до 5 мин. Каждый день как бы составлял отчёт.</a:t>
            </a:r>
          </a:p>
          <a:p>
            <a:pPr algn="just"/>
            <a:r>
              <a:rPr lang="ru-RU" sz="1800" b="1" dirty="0" smtClean="0"/>
              <a:t>Мне посчастливилось лично знать Александра </a:t>
            </a:r>
            <a:r>
              <a:rPr lang="ru-RU" sz="1800" b="1" dirty="0"/>
              <a:t>Л</a:t>
            </a:r>
            <a:r>
              <a:rPr lang="ru-RU" sz="1800" b="1" dirty="0" smtClean="0"/>
              <a:t>юбищева, крупного биолога, учёного, интересного философа. Его система меня заинтересовала. Мы привыкли беспечно и расточительно относиться к своему Времени. </a:t>
            </a:r>
            <a:r>
              <a:rPr lang="ru-RU" sz="1800" b="1" dirty="0" smtClean="0">
                <a:solidFill>
                  <a:schemeClr val="accent1"/>
                </a:solidFill>
              </a:rPr>
              <a:t>Он наполнял смыслом каждый час, каждую минуту, каждую частицу. </a:t>
            </a:r>
            <a:r>
              <a:rPr lang="ru-RU" sz="1800" b="1" dirty="0" smtClean="0"/>
              <a:t>Чистого научного времени выходило каждый день – 6 часов работы! А было ещё и общение, и письма, и чтение книг, и музыка. На его примере я понял вдруг, какой огромной и насыщенной может быть человеческая жизнь и как неправильно и бездумно мы обращаемся со Временем.</a:t>
            </a:r>
          </a:p>
          <a:p>
            <a:pPr algn="just"/>
            <a:r>
              <a:rPr lang="ru-RU" sz="1800" b="1" dirty="0" smtClean="0"/>
              <a:t>Казалось, бы, все усилия современного человека направлены, чтобы сберечь время (летаем на самолётах, мчимся в метро),а Времени становится всё меньше! Не хватает Времени, чтобы читать, писать длинные письма, любить, общаться, ходить в гости, любоваться закатами и восходами…Куда исчезает Время? Это болезнь века.</a:t>
            </a:r>
            <a:endParaRPr lang="ru-RU" sz="1800" b="1" dirty="0"/>
          </a:p>
        </p:txBody>
      </p:sp>
      <p:pic>
        <p:nvPicPr>
          <p:cNvPr id="7" name="Объект 6"/>
          <p:cNvPicPr>
            <a:picLocks noGrp="1" noChangeAspect="1"/>
          </p:cNvPicPr>
          <p:nvPr>
            <p:ph sz="half" idx="2"/>
          </p:nvPr>
        </p:nvPicPr>
        <p:blipFill>
          <a:blip r:embed="rId3"/>
          <a:stretch>
            <a:fillRect/>
          </a:stretch>
        </p:blipFill>
        <p:spPr>
          <a:xfrm>
            <a:off x="8499538" y="1202267"/>
            <a:ext cx="3204882" cy="5467474"/>
          </a:xfrm>
          <a:prstGeom prst="rect">
            <a:avLst/>
          </a:prstGeom>
        </p:spPr>
      </p:pic>
    </p:spTree>
    <p:extLst>
      <p:ext uri="{BB962C8B-B14F-4D97-AF65-F5344CB8AC3E}">
        <p14:creationId xmlns:p14="http://schemas.microsoft.com/office/powerpoint/2010/main" val="3039831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85000" lnSpcReduction="20000"/>
          </a:bodyPr>
          <a:lstStyle/>
          <a:p>
            <a:pPr marL="0" indent="0">
              <a:buNone/>
            </a:pPr>
            <a:r>
              <a:rPr lang="ru-RU" sz="4400" b="1" dirty="0" smtClean="0">
                <a:latin typeface="Franklin Gothic Book" panose="020B0503020102020204" pitchFamily="34" charset="0"/>
              </a:rPr>
              <a:t>1 января 2019 года </a:t>
            </a:r>
          </a:p>
          <a:p>
            <a:pPr marL="0" indent="0">
              <a:buNone/>
            </a:pPr>
            <a:r>
              <a:rPr lang="ru-RU" sz="4400" b="1" dirty="0" smtClean="0">
                <a:latin typeface="Franklin Gothic Book" panose="020B0503020102020204" pitchFamily="34" charset="0"/>
              </a:rPr>
              <a:t>исполняется </a:t>
            </a:r>
          </a:p>
          <a:p>
            <a:pPr marL="0" indent="0">
              <a:buNone/>
            </a:pPr>
            <a:r>
              <a:rPr lang="ru-RU" sz="6000" b="1" dirty="0" smtClean="0">
                <a:latin typeface="Franklin Gothic Book" panose="020B0503020102020204" pitchFamily="34" charset="0"/>
              </a:rPr>
              <a:t>100 лет </a:t>
            </a:r>
          </a:p>
          <a:p>
            <a:pPr marL="0" indent="0">
              <a:buNone/>
            </a:pPr>
            <a:r>
              <a:rPr lang="ru-RU" sz="4400" b="1" dirty="0" smtClean="0">
                <a:latin typeface="Franklin Gothic Book" panose="020B0503020102020204" pitchFamily="34" charset="0"/>
              </a:rPr>
              <a:t>со дня рождения</a:t>
            </a:r>
          </a:p>
          <a:p>
            <a:pPr marL="0" indent="0">
              <a:buNone/>
            </a:pPr>
            <a:r>
              <a:rPr lang="ru-RU" sz="4400" b="1" dirty="0" smtClean="0">
                <a:latin typeface="Franklin Gothic Book" panose="020B0503020102020204" pitchFamily="34" charset="0"/>
              </a:rPr>
              <a:t>Даниила</a:t>
            </a:r>
          </a:p>
          <a:p>
            <a:pPr marL="0" indent="0">
              <a:buNone/>
            </a:pPr>
            <a:r>
              <a:rPr lang="ru-RU" sz="4400" b="1" dirty="0" smtClean="0">
                <a:latin typeface="Franklin Gothic Book" panose="020B0503020102020204" pitchFamily="34" charset="0"/>
              </a:rPr>
              <a:t>Александровича</a:t>
            </a:r>
          </a:p>
          <a:p>
            <a:pPr marL="0" indent="0">
              <a:buNone/>
            </a:pPr>
            <a:r>
              <a:rPr lang="ru-RU" sz="4400" b="1" dirty="0" smtClean="0">
                <a:latin typeface="Franklin Gothic Book" panose="020B0503020102020204" pitchFamily="34" charset="0"/>
              </a:rPr>
              <a:t>Гранина</a:t>
            </a:r>
            <a:endParaRPr lang="ru-RU" sz="4400" b="1" dirty="0">
              <a:latin typeface="Franklin Gothic Book" panose="020B0503020102020204" pitchFamily="34" charset="0"/>
            </a:endParaRPr>
          </a:p>
        </p:txBody>
      </p:sp>
      <p:pic>
        <p:nvPicPr>
          <p:cNvPr id="5" name="Рисунок 4"/>
          <p:cNvPicPr>
            <a:picLocks noChangeAspect="1"/>
          </p:cNvPicPr>
          <p:nvPr/>
        </p:nvPicPr>
        <p:blipFill>
          <a:blip r:embed="rId3"/>
          <a:stretch>
            <a:fillRect/>
          </a:stretch>
        </p:blipFill>
        <p:spPr>
          <a:xfrm>
            <a:off x="5020235" y="1710267"/>
            <a:ext cx="6839762" cy="4284133"/>
          </a:xfrm>
          <a:prstGeom prst="rect">
            <a:avLst/>
          </a:prstGeom>
        </p:spPr>
      </p:pic>
    </p:spTree>
    <p:extLst>
      <p:ext uri="{BB962C8B-B14F-4D97-AF65-F5344CB8AC3E}">
        <p14:creationId xmlns:p14="http://schemas.microsoft.com/office/powerpoint/2010/main" val="2306480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20"/>
          <p:cNvSpPr>
            <a:spLocks noGrp="1"/>
          </p:cNvSpPr>
          <p:nvPr>
            <p:ph type="title"/>
          </p:nvPr>
        </p:nvSpPr>
        <p:spPr>
          <a:xfrm>
            <a:off x="1862667" y="778933"/>
            <a:ext cx="10305739" cy="1439334"/>
          </a:xfrm>
        </p:spPr>
        <p:txBody>
          <a:bodyPr>
            <a:normAutofit/>
          </a:bodyPr>
          <a:lstStyle/>
          <a:p>
            <a:r>
              <a:rPr lang="ru-RU" sz="2800" b="1" dirty="0" smtClean="0">
                <a:solidFill>
                  <a:schemeClr val="accent1"/>
                </a:solidFill>
                <a:latin typeface="Bookman Old Style" panose="02050604050505020204" pitchFamily="18" charset="0"/>
              </a:rPr>
              <a:t>В</a:t>
            </a:r>
            <a:r>
              <a:rPr lang="ru-RU" sz="2000" b="1" dirty="0" smtClean="0">
                <a:solidFill>
                  <a:schemeClr val="accent1"/>
                </a:solidFill>
                <a:latin typeface="Bookman Old Style" panose="02050604050505020204" pitchFamily="18" charset="0"/>
              </a:rPr>
              <a:t>ремя – это народное богатство, такое же как недра, лес, озёра. </a:t>
            </a:r>
            <a:r>
              <a:rPr lang="ru-RU" sz="2800" b="1" dirty="0" smtClean="0">
                <a:solidFill>
                  <a:schemeClr val="accent1"/>
                </a:solidFill>
                <a:latin typeface="Bookman Old Style" panose="02050604050505020204" pitchFamily="18" charset="0"/>
              </a:rPr>
              <a:t>И</a:t>
            </a:r>
            <a:r>
              <a:rPr lang="ru-RU" sz="2000" b="1" dirty="0" smtClean="0">
                <a:solidFill>
                  <a:schemeClr val="accent1"/>
                </a:solidFill>
                <a:latin typeface="Bookman Old Style" panose="02050604050505020204" pitchFamily="18" charset="0"/>
              </a:rPr>
              <a:t>м можно пользоваться разумно, и можно его губить.</a:t>
            </a:r>
            <a:br>
              <a:rPr lang="ru-RU" sz="2000" b="1" dirty="0" smtClean="0">
                <a:solidFill>
                  <a:schemeClr val="accent1"/>
                </a:solidFill>
                <a:latin typeface="Bookman Old Style" panose="02050604050505020204" pitchFamily="18" charset="0"/>
              </a:rPr>
            </a:br>
            <a:r>
              <a:rPr lang="ru-RU" sz="2000" b="1" dirty="0" smtClean="0">
                <a:latin typeface="Bookman Old Style" panose="02050604050505020204" pitchFamily="18" charset="0"/>
              </a:rPr>
              <a:t>Даниил Гранин</a:t>
            </a:r>
            <a:endParaRPr lang="ru-RU" sz="2000" b="1" dirty="0">
              <a:latin typeface="Bookman Old Style" panose="02050604050505020204" pitchFamily="18" charset="0"/>
            </a:endParaRPr>
          </a:p>
        </p:txBody>
      </p:sp>
      <p:pic>
        <p:nvPicPr>
          <p:cNvPr id="5" name="Объект 4"/>
          <p:cNvPicPr>
            <a:picLocks noGrp="1" noChangeAspect="1"/>
          </p:cNvPicPr>
          <p:nvPr>
            <p:ph sz="half" idx="4294967295"/>
          </p:nvPr>
        </p:nvPicPr>
        <p:blipFill>
          <a:blip r:embed="rId3"/>
          <a:stretch>
            <a:fillRect/>
          </a:stretch>
        </p:blipFill>
        <p:spPr>
          <a:xfrm rot="856560">
            <a:off x="7995973" y="1955821"/>
            <a:ext cx="2717800" cy="4576762"/>
          </a:xfrm>
          <a:prstGeom prst="rect">
            <a:avLst/>
          </a:prstGeom>
        </p:spPr>
      </p:pic>
      <p:pic>
        <p:nvPicPr>
          <p:cNvPr id="15" name="Объект 14"/>
          <p:cNvPicPr>
            <a:picLocks noGrp="1" noChangeAspect="1"/>
          </p:cNvPicPr>
          <p:nvPr>
            <p:ph sz="half" idx="4294967295"/>
          </p:nvPr>
        </p:nvPicPr>
        <p:blipFill>
          <a:blip r:embed="rId4"/>
          <a:stretch>
            <a:fillRect/>
          </a:stretch>
        </p:blipFill>
        <p:spPr>
          <a:xfrm>
            <a:off x="4368801" y="2028052"/>
            <a:ext cx="2935288" cy="4432300"/>
          </a:xfrm>
          <a:prstGeom prst="rect">
            <a:avLst/>
          </a:prstGeom>
        </p:spPr>
      </p:pic>
      <p:pic>
        <p:nvPicPr>
          <p:cNvPr id="2" name="Рисунок 1"/>
          <p:cNvPicPr>
            <a:picLocks noChangeAspect="1"/>
          </p:cNvPicPr>
          <p:nvPr/>
        </p:nvPicPr>
        <p:blipFill>
          <a:blip r:embed="rId5"/>
          <a:stretch>
            <a:fillRect/>
          </a:stretch>
        </p:blipFill>
        <p:spPr>
          <a:xfrm>
            <a:off x="908191" y="2027422"/>
            <a:ext cx="2812043" cy="4433561"/>
          </a:xfrm>
          <a:prstGeom prst="rect">
            <a:avLst/>
          </a:prstGeom>
        </p:spPr>
      </p:pic>
    </p:spTree>
    <p:extLst>
      <p:ext uri="{BB962C8B-B14F-4D97-AF65-F5344CB8AC3E}">
        <p14:creationId xmlns:p14="http://schemas.microsoft.com/office/powerpoint/2010/main" val="1291336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527081"/>
            <a:ext cx="8610600" cy="1098519"/>
          </a:xfrm>
        </p:spPr>
        <p:txBody>
          <a:bodyPr/>
          <a:lstStyle/>
          <a:p>
            <a:r>
              <a:rPr lang="ru-RU" b="1" dirty="0" smtClean="0">
                <a:solidFill>
                  <a:schemeClr val="accent1"/>
                </a:solidFill>
                <a:latin typeface="Bookman Old Style" panose="02050604050505020204" pitchFamily="18" charset="0"/>
              </a:rPr>
              <a:t>Долг</a:t>
            </a:r>
            <a:r>
              <a:rPr lang="ru-RU" b="1" dirty="0" smtClean="0">
                <a:solidFill>
                  <a:schemeClr val="accent1"/>
                </a:solidFill>
              </a:rPr>
              <a:t> перед </a:t>
            </a:r>
            <a:r>
              <a:rPr lang="ru-RU" sz="4400" b="1" dirty="0" smtClean="0">
                <a:solidFill>
                  <a:schemeClr val="accent1"/>
                </a:solidFill>
              </a:rPr>
              <a:t>в</a:t>
            </a:r>
            <a:r>
              <a:rPr lang="ru-RU" b="1" dirty="0" smtClean="0">
                <a:solidFill>
                  <a:schemeClr val="accent1"/>
                </a:solidFill>
              </a:rPr>
              <a:t>ременем</a:t>
            </a:r>
            <a:endParaRPr lang="ru-RU" b="1" dirty="0">
              <a:solidFill>
                <a:schemeClr val="accent1"/>
              </a:solidFill>
            </a:endParaRPr>
          </a:p>
        </p:txBody>
      </p:sp>
      <p:pic>
        <p:nvPicPr>
          <p:cNvPr id="5" name="Объект 4"/>
          <p:cNvPicPr>
            <a:picLocks noGrp="1" noChangeAspect="1"/>
          </p:cNvPicPr>
          <p:nvPr>
            <p:ph sz="half" idx="1"/>
          </p:nvPr>
        </p:nvPicPr>
        <p:blipFill>
          <a:blip r:embed="rId2"/>
          <a:stretch>
            <a:fillRect/>
          </a:stretch>
        </p:blipFill>
        <p:spPr>
          <a:xfrm>
            <a:off x="457201" y="1625601"/>
            <a:ext cx="3594846" cy="2946400"/>
          </a:xfrm>
          <a:prstGeom prst="rect">
            <a:avLst/>
          </a:prstGeom>
        </p:spPr>
      </p:pic>
      <p:sp>
        <p:nvSpPr>
          <p:cNvPr id="4" name="Объект 3"/>
          <p:cNvSpPr>
            <a:spLocks noGrp="1"/>
          </p:cNvSpPr>
          <p:nvPr>
            <p:ph sz="half" idx="2"/>
          </p:nvPr>
        </p:nvSpPr>
        <p:spPr>
          <a:xfrm>
            <a:off x="6172200" y="1839183"/>
            <a:ext cx="5334000" cy="4687123"/>
          </a:xfrm>
        </p:spPr>
        <p:txBody>
          <a:bodyPr>
            <a:normAutofit/>
          </a:bodyPr>
          <a:lstStyle/>
          <a:p>
            <a:pPr algn="just"/>
            <a:r>
              <a:rPr lang="ru-RU" b="1" dirty="0" smtClean="0"/>
              <a:t>Даниила Гранина интересовала судьба учёного. Он напишет в 1975 г. роман о физике Игоре Курчатове - </a:t>
            </a:r>
            <a:r>
              <a:rPr lang="ru-RU" b="1" dirty="0" smtClean="0">
                <a:solidFill>
                  <a:schemeClr val="accent1"/>
                </a:solidFill>
              </a:rPr>
              <a:t>«Выбор цели».</a:t>
            </a:r>
          </a:p>
          <a:p>
            <a:pPr algn="just"/>
            <a:r>
              <a:rPr lang="ru-RU" b="1" dirty="0" smtClean="0"/>
              <a:t>В 1987 г. выйдет роман о генетике Николае Тимофееве-Ресовском -</a:t>
            </a:r>
            <a:r>
              <a:rPr lang="ru-RU" b="1" dirty="0" smtClean="0">
                <a:solidFill>
                  <a:schemeClr val="accent1"/>
                </a:solidFill>
              </a:rPr>
              <a:t>«Зубр».</a:t>
            </a:r>
          </a:p>
          <a:p>
            <a:pPr algn="just"/>
            <a:r>
              <a:rPr lang="ru-RU" b="1" dirty="0" smtClean="0"/>
              <a:t>В 1994 г. появится роман в авантюрно-детективном жанре о судьбе трёх учёных-американцев в России -</a:t>
            </a:r>
          </a:p>
          <a:p>
            <a:pPr marL="0" indent="0" algn="just">
              <a:buNone/>
            </a:pPr>
            <a:r>
              <a:rPr lang="ru-RU" b="1" dirty="0" smtClean="0"/>
              <a:t>   </a:t>
            </a:r>
            <a:r>
              <a:rPr lang="ru-RU" b="1" dirty="0" smtClean="0">
                <a:solidFill>
                  <a:schemeClr val="accent1"/>
                </a:solidFill>
              </a:rPr>
              <a:t>«Бегство в Россию».</a:t>
            </a:r>
            <a:endParaRPr lang="ru-RU" b="1" dirty="0">
              <a:solidFill>
                <a:schemeClr val="accent1"/>
              </a:solidFill>
            </a:endParaRPr>
          </a:p>
        </p:txBody>
      </p:sp>
      <p:pic>
        <p:nvPicPr>
          <p:cNvPr id="6" name="Рисунок 5"/>
          <p:cNvPicPr>
            <a:picLocks noChangeAspect="1"/>
          </p:cNvPicPr>
          <p:nvPr/>
        </p:nvPicPr>
        <p:blipFill rotWithShape="1">
          <a:blip r:embed="rId3"/>
          <a:srcRect l="10745" r="11481" b="6332"/>
          <a:stretch/>
        </p:blipFill>
        <p:spPr>
          <a:xfrm>
            <a:off x="2512736" y="4121178"/>
            <a:ext cx="1610252" cy="2535880"/>
          </a:xfrm>
          <a:prstGeom prst="rect">
            <a:avLst/>
          </a:prstGeom>
        </p:spPr>
      </p:pic>
      <p:pic>
        <p:nvPicPr>
          <p:cNvPr id="7" name="Рисунок 6"/>
          <p:cNvPicPr>
            <a:picLocks noChangeAspect="1"/>
          </p:cNvPicPr>
          <p:nvPr/>
        </p:nvPicPr>
        <p:blipFill rotWithShape="1">
          <a:blip r:embed="rId4"/>
          <a:srcRect l="-6190" r="10003" b="3835"/>
          <a:stretch/>
        </p:blipFill>
        <p:spPr>
          <a:xfrm rot="20306916">
            <a:off x="473467" y="4315630"/>
            <a:ext cx="1503827" cy="2338715"/>
          </a:xfrm>
          <a:prstGeom prst="rect">
            <a:avLst/>
          </a:prstGeom>
        </p:spPr>
      </p:pic>
      <p:pic>
        <p:nvPicPr>
          <p:cNvPr id="8" name="Рисунок 7"/>
          <p:cNvPicPr>
            <a:picLocks noChangeAspect="1"/>
          </p:cNvPicPr>
          <p:nvPr/>
        </p:nvPicPr>
        <p:blipFill>
          <a:blip r:embed="rId5"/>
          <a:stretch>
            <a:fillRect/>
          </a:stretch>
        </p:blipFill>
        <p:spPr>
          <a:xfrm>
            <a:off x="4052047" y="1839183"/>
            <a:ext cx="1759440" cy="3179059"/>
          </a:xfrm>
          <a:prstGeom prst="rect">
            <a:avLst/>
          </a:prstGeom>
        </p:spPr>
      </p:pic>
    </p:spTree>
    <p:extLst>
      <p:ext uri="{BB962C8B-B14F-4D97-AF65-F5344CB8AC3E}">
        <p14:creationId xmlns:p14="http://schemas.microsoft.com/office/powerpoint/2010/main" val="340691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320931"/>
            <a:ext cx="8610600" cy="1149281"/>
          </a:xfrm>
        </p:spPr>
        <p:txBody>
          <a:bodyPr>
            <a:normAutofit/>
          </a:bodyPr>
          <a:lstStyle/>
          <a:p>
            <a:r>
              <a:rPr lang="ru-RU" b="1" dirty="0" smtClean="0">
                <a:solidFill>
                  <a:schemeClr val="accent1"/>
                </a:solidFill>
                <a:latin typeface="Bookman Old Style" panose="02050604050505020204" pitchFamily="18" charset="0"/>
              </a:rPr>
              <a:t>Призвание</a:t>
            </a:r>
            <a:endParaRPr lang="ru-RU" b="1" dirty="0">
              <a:solidFill>
                <a:schemeClr val="accent1"/>
              </a:solidFill>
              <a:latin typeface="Bookman Old Style" panose="02050604050505020204" pitchFamily="18" charset="0"/>
            </a:endParaRPr>
          </a:p>
        </p:txBody>
      </p:sp>
      <p:sp>
        <p:nvSpPr>
          <p:cNvPr id="4" name="Объект 3"/>
          <p:cNvSpPr>
            <a:spLocks noGrp="1"/>
          </p:cNvSpPr>
          <p:nvPr>
            <p:ph sz="half" idx="1"/>
          </p:nvPr>
        </p:nvSpPr>
        <p:spPr>
          <a:xfrm>
            <a:off x="5757333" y="1470212"/>
            <a:ext cx="5748867" cy="5217458"/>
          </a:xfrm>
        </p:spPr>
        <p:txBody>
          <a:bodyPr>
            <a:normAutofit lnSpcReduction="10000"/>
          </a:bodyPr>
          <a:lstStyle/>
          <a:p>
            <a:pPr algn="just"/>
            <a:r>
              <a:rPr lang="ru-RU" sz="1600" b="1" dirty="0" smtClean="0">
                <a:solidFill>
                  <a:schemeClr val="accent1"/>
                </a:solidFill>
              </a:rPr>
              <a:t>Призвание -  сложная тема в вопросе личного времени. </a:t>
            </a:r>
            <a:r>
              <a:rPr lang="ru-RU" sz="1600" b="1" dirty="0" smtClean="0"/>
              <a:t>Как понять -  где моя область, моя стезя?</a:t>
            </a:r>
          </a:p>
          <a:p>
            <a:pPr algn="just"/>
            <a:r>
              <a:rPr lang="ru-RU" sz="1600" b="1" dirty="0" smtClean="0"/>
              <a:t>Я пошёл за своим призванием наперекор здравым соображениям и победил. Я окончил Политехнический институт, пошёл даже в аспирантуру. Я бы мог сделать научную карьеру. Но я тогда по ночам писал книги, и настал момент, когда я решил уйти. В никуда. У меня не было  ни связей, ни образования. Но я решил рискнуть. Слава Богу, моя семья меня поддержала. </a:t>
            </a:r>
            <a:r>
              <a:rPr lang="ru-RU" sz="1600" b="1" dirty="0" smtClean="0">
                <a:solidFill>
                  <a:schemeClr val="accent1"/>
                </a:solidFill>
              </a:rPr>
              <a:t>Я ушёл в рискованное «никуда», и потом ни разу не пожалел об этом.</a:t>
            </a:r>
          </a:p>
          <a:p>
            <a:pPr algn="just"/>
            <a:r>
              <a:rPr lang="ru-RU" sz="1600" b="1" dirty="0" smtClean="0"/>
              <a:t>Большинство людей за свою жизнь не успевают узнать себя, свой дар, свои способности. Если бы каждый мог узнать – на что он годится, это было бы величайшим благом. Каждый был бы счастлив. Надо прислушиваться к себе. У каждого есть тяга к чему-то.</a:t>
            </a:r>
          </a:p>
          <a:p>
            <a:pPr algn="just"/>
            <a:r>
              <a:rPr lang="ru-RU" sz="1600" b="1" i="1" dirty="0" smtClean="0">
                <a:solidFill>
                  <a:schemeClr val="accent1"/>
                </a:solidFill>
              </a:rPr>
              <a:t>Обидно прожить жизнь, не узнав себя, – человека, который был тебе ближе всех и которого ты так любил.</a:t>
            </a:r>
            <a:endParaRPr lang="ru-RU" sz="1600" b="1" i="1" dirty="0">
              <a:solidFill>
                <a:schemeClr val="accent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34" y="1791143"/>
            <a:ext cx="4436534" cy="4169390"/>
          </a:xfrm>
          <a:prstGeom prst="rect">
            <a:avLst/>
          </a:prstGeom>
        </p:spPr>
      </p:pic>
    </p:spTree>
    <p:extLst>
      <p:ext uri="{BB962C8B-B14F-4D97-AF65-F5344CB8AC3E}">
        <p14:creationId xmlns:p14="http://schemas.microsoft.com/office/powerpoint/2010/main" val="2716191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04533" y="812800"/>
            <a:ext cx="4165600" cy="999067"/>
          </a:xfrm>
        </p:spPr>
        <p:txBody>
          <a:bodyPr>
            <a:normAutofit fontScale="90000"/>
          </a:bodyPr>
          <a:lstStyle/>
          <a:p>
            <a:r>
              <a:rPr lang="ru-RU" sz="4400" b="1" dirty="0" smtClean="0">
                <a:solidFill>
                  <a:schemeClr val="accent1"/>
                </a:solidFill>
                <a:latin typeface="Bookman Old Style" panose="02050604050505020204" pitchFamily="18" charset="0"/>
              </a:rPr>
              <a:t>З</a:t>
            </a:r>
            <a:r>
              <a:rPr lang="ru-RU" b="1" dirty="0" smtClean="0">
                <a:solidFill>
                  <a:schemeClr val="accent1"/>
                </a:solidFill>
                <a:latin typeface="Bookman Old Style" panose="02050604050505020204" pitchFamily="18" charset="0"/>
              </a:rPr>
              <a:t>наковая</a:t>
            </a:r>
            <a:r>
              <a:rPr lang="ru-RU" b="1" dirty="0" smtClean="0">
                <a:solidFill>
                  <a:schemeClr val="accent1"/>
                </a:solidFill>
              </a:rPr>
              <a:t> </a:t>
            </a:r>
            <a:r>
              <a:rPr lang="ru-RU" b="1" dirty="0" smtClean="0">
                <a:solidFill>
                  <a:schemeClr val="accent1"/>
                </a:solidFill>
                <a:latin typeface="Bookman Old Style" panose="02050604050505020204" pitchFamily="18" charset="0"/>
              </a:rPr>
              <a:t>книга</a:t>
            </a:r>
            <a:endParaRPr lang="ru-RU" b="1" dirty="0">
              <a:solidFill>
                <a:schemeClr val="accent1"/>
              </a:solidFill>
              <a:latin typeface="Bookman Old Style" panose="02050604050505020204" pitchFamily="18" charset="0"/>
            </a:endParaRPr>
          </a:p>
        </p:txBody>
      </p:sp>
      <p:pic>
        <p:nvPicPr>
          <p:cNvPr id="5" name="Рисунок 4"/>
          <p:cNvPicPr>
            <a:picLocks noGrp="1" noChangeAspect="1"/>
          </p:cNvPicPr>
          <p:nvPr>
            <p:ph type="pic" idx="1"/>
          </p:nvPr>
        </p:nvPicPr>
        <p:blipFill>
          <a:blip r:embed="rId2"/>
          <a:srcRect t="6866" b="6866"/>
          <a:stretch>
            <a:fillRect/>
          </a:stretch>
        </p:blipFill>
        <p:spPr>
          <a:xfrm>
            <a:off x="220133" y="1811867"/>
            <a:ext cx="2302933" cy="4041625"/>
          </a:xfrm>
          <a:prstGeom prst="rect">
            <a:avLst/>
          </a:prstGeom>
        </p:spPr>
      </p:pic>
      <p:sp>
        <p:nvSpPr>
          <p:cNvPr id="4" name="Текст 3"/>
          <p:cNvSpPr>
            <a:spLocks noGrp="1"/>
          </p:cNvSpPr>
          <p:nvPr>
            <p:ph type="body" sz="half" idx="2"/>
          </p:nvPr>
        </p:nvSpPr>
        <p:spPr>
          <a:xfrm>
            <a:off x="2523066" y="1811867"/>
            <a:ext cx="3877734" cy="4397225"/>
          </a:xfrm>
        </p:spPr>
        <p:txBody>
          <a:bodyPr>
            <a:normAutofit lnSpcReduction="10000"/>
          </a:bodyPr>
          <a:lstStyle/>
          <a:p>
            <a:pPr marL="285750" indent="-285750" algn="just">
              <a:buFont typeface="Arial" panose="020B0604020202020204" pitchFamily="34" charset="0"/>
              <a:buChar char="•"/>
            </a:pPr>
            <a:r>
              <a:rPr lang="ru-RU" b="1" dirty="0" smtClean="0"/>
              <a:t>С 1977 по 1981 год совместно с белорусским писателем Алесем Адамовичем Даниил Гранин писал </a:t>
            </a:r>
            <a:r>
              <a:rPr lang="ru-RU" b="1" dirty="0" smtClean="0">
                <a:solidFill>
                  <a:schemeClr val="accent1"/>
                </a:solidFill>
              </a:rPr>
              <a:t>книгу о страданиях и муках невоюющих.</a:t>
            </a:r>
          </a:p>
          <a:p>
            <a:pPr marL="285750" indent="-285750" algn="just">
              <a:buFont typeface="Arial" panose="020B0604020202020204" pitchFamily="34" charset="0"/>
              <a:buChar char="•"/>
            </a:pPr>
            <a:r>
              <a:rPr lang="ru-RU" b="1" dirty="0" smtClean="0"/>
              <a:t>Это </a:t>
            </a:r>
            <a:r>
              <a:rPr lang="ru-RU" b="1" dirty="0" smtClean="0">
                <a:solidFill>
                  <a:schemeClr val="accent1"/>
                </a:solidFill>
              </a:rPr>
              <a:t>документальный материал </a:t>
            </a:r>
            <a:r>
              <a:rPr lang="ru-RU" b="1" dirty="0" smtClean="0"/>
              <a:t>о героическом сопротивлении Ленинграда вражеской блокаде.</a:t>
            </a:r>
          </a:p>
          <a:p>
            <a:pPr marL="285750" indent="-285750" algn="just">
              <a:buFont typeface="Arial" panose="020B0604020202020204" pitchFamily="34" charset="0"/>
              <a:buChar char="•"/>
            </a:pPr>
            <a:r>
              <a:rPr lang="ru-RU" b="1" dirty="0" smtClean="0"/>
              <a:t>Было записано на магнитофон свыше 200 горьких историй умирающих ленинградцев. </a:t>
            </a:r>
            <a:r>
              <a:rPr lang="ru-RU" b="1" dirty="0" smtClean="0">
                <a:solidFill>
                  <a:schemeClr val="accent1"/>
                </a:solidFill>
              </a:rPr>
              <a:t>Это истории, тревожащие совесть человека. </a:t>
            </a:r>
          </a:p>
          <a:p>
            <a:pPr marL="285750" indent="-285750" algn="just">
              <a:buFont typeface="Arial" panose="020B0604020202020204" pitchFamily="34" charset="0"/>
              <a:buChar char="•"/>
            </a:pPr>
            <a:r>
              <a:rPr lang="ru-RU" b="1" dirty="0" smtClean="0"/>
              <a:t>Книгу писать было безумно тяжело. А зачем вообще эта книга?</a:t>
            </a:r>
          </a:p>
          <a:p>
            <a:pPr marL="285750" indent="-285750" algn="just">
              <a:buFont typeface="Arial" panose="020B0604020202020204" pitchFamily="34" charset="0"/>
              <a:buChar char="•"/>
            </a:pPr>
            <a:endParaRPr lang="ru-RU" dirty="0"/>
          </a:p>
        </p:txBody>
      </p:sp>
      <p:pic>
        <p:nvPicPr>
          <p:cNvPr id="7" name="Рисунок 6"/>
          <p:cNvPicPr>
            <a:picLocks noChangeAspect="1"/>
          </p:cNvPicPr>
          <p:nvPr/>
        </p:nvPicPr>
        <p:blipFill>
          <a:blip r:embed="rId3"/>
          <a:stretch>
            <a:fillRect/>
          </a:stretch>
        </p:blipFill>
        <p:spPr>
          <a:xfrm>
            <a:off x="6570133" y="1058956"/>
            <a:ext cx="5317068" cy="5150136"/>
          </a:xfrm>
          <a:prstGeom prst="rect">
            <a:avLst/>
          </a:prstGeom>
        </p:spPr>
      </p:pic>
    </p:spTree>
    <p:extLst>
      <p:ext uri="{BB962C8B-B14F-4D97-AF65-F5344CB8AC3E}">
        <p14:creationId xmlns:p14="http://schemas.microsoft.com/office/powerpoint/2010/main" val="746979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406400" y="558799"/>
            <a:ext cx="5367867" cy="5215467"/>
          </a:xfrm>
          <a:prstGeom prst="rect">
            <a:avLst/>
          </a:prstGeom>
        </p:spPr>
      </p:pic>
      <p:sp>
        <p:nvSpPr>
          <p:cNvPr id="5" name="Заголовок 4"/>
          <p:cNvSpPr>
            <a:spLocks noGrp="1"/>
          </p:cNvSpPr>
          <p:nvPr>
            <p:ph type="title"/>
          </p:nvPr>
        </p:nvSpPr>
        <p:spPr>
          <a:xfrm>
            <a:off x="5892801" y="558800"/>
            <a:ext cx="5277880" cy="3555999"/>
          </a:xfrm>
        </p:spPr>
        <p:txBody>
          <a:bodyPr>
            <a:noAutofit/>
          </a:bodyPr>
          <a:lstStyle/>
          <a:p>
            <a:pPr algn="just"/>
            <a:r>
              <a:rPr lang="ru-RU" sz="2400" b="1" cap="none" dirty="0" smtClean="0"/>
              <a:t>В 70-е годы </a:t>
            </a:r>
            <a:r>
              <a:rPr lang="en-US" sz="2400" b="1" cap="none" dirty="0" smtClean="0"/>
              <a:t>XX </a:t>
            </a:r>
            <a:r>
              <a:rPr lang="ru-RU" sz="2400" b="1" cap="none" dirty="0" smtClean="0"/>
              <a:t>века это была «неудобная тема» – блокада Ленинграда. Тогда о ней писали очень скупо, замалчивая огромные жертвы и нечеловеческие страдания  ленинградцев. Сбор материалов по этой теме писатель рассматривал как «долг перед памятью павших».</a:t>
            </a:r>
            <a:endParaRPr lang="ru-RU" sz="2400" b="1" cap="none" dirty="0"/>
          </a:p>
        </p:txBody>
      </p:sp>
      <p:sp>
        <p:nvSpPr>
          <p:cNvPr id="6" name="Текст 5"/>
          <p:cNvSpPr>
            <a:spLocks noGrp="1"/>
          </p:cNvSpPr>
          <p:nvPr>
            <p:ph type="body" sz="half" idx="2"/>
          </p:nvPr>
        </p:nvSpPr>
        <p:spPr>
          <a:xfrm>
            <a:off x="5892801" y="4555067"/>
            <a:ext cx="5277880" cy="1219199"/>
          </a:xfrm>
        </p:spPr>
        <p:txBody>
          <a:bodyPr>
            <a:noAutofit/>
          </a:bodyPr>
          <a:lstStyle/>
          <a:p>
            <a:pPr algn="ctr"/>
            <a:r>
              <a:rPr lang="ru-RU" sz="3200" b="1" i="1" dirty="0" smtClean="0">
                <a:solidFill>
                  <a:schemeClr val="accent1"/>
                </a:solidFill>
                <a:latin typeface="Bookman Old Style" panose="02050604050505020204" pitchFamily="18" charset="0"/>
              </a:rPr>
              <a:t>Долг перед памятью</a:t>
            </a:r>
            <a:endParaRPr lang="ru-RU" sz="3200" b="1" i="1" dirty="0">
              <a:solidFill>
                <a:schemeClr val="accent1"/>
              </a:solidFill>
              <a:latin typeface="Bookman Old Style" panose="02050604050505020204" pitchFamily="18" charset="0"/>
            </a:endParaRPr>
          </a:p>
        </p:txBody>
      </p:sp>
    </p:spTree>
    <p:extLst>
      <p:ext uri="{BB962C8B-B14F-4D97-AF65-F5344CB8AC3E}">
        <p14:creationId xmlns:p14="http://schemas.microsoft.com/office/powerpoint/2010/main" val="1897306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895600" y="491067"/>
            <a:ext cx="8834039" cy="423333"/>
          </a:xfrm>
        </p:spPr>
        <p:txBody>
          <a:bodyPr>
            <a:normAutofit fontScale="90000"/>
          </a:bodyPr>
          <a:lstStyle/>
          <a:p>
            <a:r>
              <a:rPr lang="ru-RU" b="1" dirty="0" smtClean="0">
                <a:solidFill>
                  <a:schemeClr val="accent1"/>
                </a:solidFill>
                <a:latin typeface="Bookman Old Style" panose="02050604050505020204" pitchFamily="18" charset="0"/>
              </a:rPr>
              <a:t>Подвиг</a:t>
            </a:r>
            <a:r>
              <a:rPr lang="ru-RU" b="1" dirty="0" smtClean="0">
                <a:solidFill>
                  <a:schemeClr val="accent1"/>
                </a:solidFill>
              </a:rPr>
              <a:t> </a:t>
            </a:r>
            <a:r>
              <a:rPr lang="ru-RU" sz="4900" b="1" dirty="0" smtClean="0">
                <a:solidFill>
                  <a:schemeClr val="accent1"/>
                </a:solidFill>
              </a:rPr>
              <a:t>Л</a:t>
            </a:r>
            <a:r>
              <a:rPr lang="ru-RU" b="1" dirty="0" smtClean="0">
                <a:solidFill>
                  <a:schemeClr val="accent1"/>
                </a:solidFill>
              </a:rPr>
              <a:t>енинграда</a:t>
            </a:r>
            <a:endParaRPr lang="ru-RU" b="1" dirty="0">
              <a:solidFill>
                <a:schemeClr val="accent1"/>
              </a:solidFill>
            </a:endParaRPr>
          </a:p>
        </p:txBody>
      </p:sp>
      <p:sp>
        <p:nvSpPr>
          <p:cNvPr id="9" name="Текст 8"/>
          <p:cNvSpPr>
            <a:spLocks noGrp="1"/>
          </p:cNvSpPr>
          <p:nvPr>
            <p:ph type="body" idx="1"/>
          </p:nvPr>
        </p:nvSpPr>
        <p:spPr>
          <a:xfrm>
            <a:off x="282706" y="1066800"/>
            <a:ext cx="4064000" cy="5477933"/>
          </a:xfrm>
        </p:spPr>
        <p:txBody>
          <a:bodyPr>
            <a:noAutofit/>
          </a:bodyPr>
          <a:lstStyle/>
          <a:p>
            <a:pPr algn="just"/>
            <a:r>
              <a:rPr lang="ru-RU" sz="1200" b="1" dirty="0" smtClean="0"/>
              <a:t>На мою войну </a:t>
            </a:r>
            <a:r>
              <a:rPr lang="ru-RU" sz="1200" b="1" dirty="0" err="1" smtClean="0"/>
              <a:t>наложилась</a:t>
            </a:r>
            <a:r>
              <a:rPr lang="ru-RU" sz="1200" b="1" dirty="0" smtClean="0"/>
              <a:t> трагедия блокады. На Ленинградском фронте добавилась </a:t>
            </a:r>
            <a:r>
              <a:rPr lang="ru-RU" sz="1200" b="1" dirty="0" smtClean="0">
                <a:solidFill>
                  <a:schemeClr val="accent1"/>
                </a:solidFill>
              </a:rPr>
              <a:t>трагедия гражданского населения.</a:t>
            </a:r>
            <a:r>
              <a:rPr lang="ru-RU" sz="1200" b="1" dirty="0" smtClean="0"/>
              <a:t> </a:t>
            </a:r>
            <a:r>
              <a:rPr lang="ru-RU" sz="1200" b="1" dirty="0" err="1" smtClean="0"/>
              <a:t>Исакиевский</a:t>
            </a:r>
            <a:r>
              <a:rPr lang="ru-RU" sz="1200" b="1" dirty="0" smtClean="0"/>
              <a:t> собор  и другие памятники Ленинграда  были в годы войны для горожан символами, которые укрепляли дух. Когда укрыли купол </a:t>
            </a:r>
            <a:r>
              <a:rPr lang="ru-RU" sz="1200" b="1" dirty="0" err="1" smtClean="0"/>
              <a:t>Исакия</a:t>
            </a:r>
            <a:r>
              <a:rPr lang="ru-RU" sz="1200" b="1" dirty="0" smtClean="0"/>
              <a:t> сверху, надели на него чехол, он словно тоже стал как воин, как защитник. Когда мы заняли оборону и начались эти 900 дней блокады, если бы за нами  был один из наших обычных городов, нам было бы труднее. </a:t>
            </a:r>
          </a:p>
          <a:p>
            <a:pPr algn="just"/>
            <a:r>
              <a:rPr lang="ru-RU" sz="1200" b="1" dirty="0" smtClean="0"/>
              <a:t>Но за нами был </a:t>
            </a:r>
            <a:r>
              <a:rPr lang="ru-RU" sz="1200" b="1" dirty="0" smtClean="0">
                <a:solidFill>
                  <a:schemeClr val="accent1"/>
                </a:solidFill>
              </a:rPr>
              <a:t>Ленинград</a:t>
            </a:r>
            <a:r>
              <a:rPr lang="ru-RU" sz="1200" b="1" dirty="0" smtClean="0"/>
              <a:t>, который сам по себе был символ. Мы в бинокль видели пожары. Горел не просто город, горела </a:t>
            </a:r>
            <a:r>
              <a:rPr lang="ru-RU" sz="1200" b="1" dirty="0" smtClean="0">
                <a:solidFill>
                  <a:schemeClr val="accent1"/>
                </a:solidFill>
              </a:rPr>
              <a:t>гордость России.</a:t>
            </a:r>
            <a:r>
              <a:rPr lang="ru-RU" sz="1200" b="1" dirty="0" smtClean="0"/>
              <a:t> Город, связанный с именем Петра, декабристов, Пушкина, Лермонтова, Гоголя, Достоевского. Они все участвовали в обороне Ленинграда, весь этот венец на челе города. Потому что это был концентрат российской истории, литературы, науки. Истории всех заслуг </a:t>
            </a:r>
            <a:r>
              <a:rPr lang="ru-RU" sz="1200" b="1" dirty="0"/>
              <a:t>Р</a:t>
            </a:r>
            <a:r>
              <a:rPr lang="ru-RU" sz="1200" b="1" dirty="0" smtClean="0"/>
              <a:t>оссии, победной, красивой.</a:t>
            </a:r>
          </a:p>
          <a:p>
            <a:pPr algn="just"/>
            <a:r>
              <a:rPr lang="ru-RU" sz="1400" b="1" dirty="0" smtClean="0"/>
              <a:t>В годы войны было 2 очага сопротивления: Сталинград – военное сопротивление, </a:t>
            </a:r>
            <a:r>
              <a:rPr lang="ru-RU" sz="1400" b="1" dirty="0" smtClean="0">
                <a:solidFill>
                  <a:schemeClr val="accent1"/>
                </a:solidFill>
              </a:rPr>
              <a:t>Ленинград – духовное сопротивление. </a:t>
            </a:r>
          </a:p>
          <a:p>
            <a:pPr algn="just"/>
            <a:r>
              <a:rPr lang="ru-RU" sz="1400" b="1" dirty="0" smtClean="0">
                <a:solidFill>
                  <a:schemeClr val="accent1"/>
                </a:solidFill>
              </a:rPr>
              <a:t>Единственный город, который, будучи осаждённым, не сдался во Второй мировой войне, – это Ленинград.</a:t>
            </a:r>
            <a:endParaRPr lang="ru-RU" sz="1400" b="1" dirty="0">
              <a:solidFill>
                <a:schemeClr val="accent1"/>
              </a:solidFill>
            </a:endParaRPr>
          </a:p>
        </p:txBody>
      </p:sp>
      <p:sp>
        <p:nvSpPr>
          <p:cNvPr id="11" name="Текст 10"/>
          <p:cNvSpPr>
            <a:spLocks noGrp="1"/>
          </p:cNvSpPr>
          <p:nvPr>
            <p:ph type="body" sz="quarter" idx="3"/>
          </p:nvPr>
        </p:nvSpPr>
        <p:spPr>
          <a:xfrm>
            <a:off x="7704667" y="931333"/>
            <a:ext cx="3894666" cy="5791200"/>
          </a:xfrm>
        </p:spPr>
        <p:txBody>
          <a:bodyPr>
            <a:noAutofit/>
          </a:bodyPr>
          <a:lstStyle/>
          <a:p>
            <a:pPr algn="just"/>
            <a:r>
              <a:rPr lang="ru-RU" sz="1300" b="1" dirty="0" smtClean="0"/>
              <a:t>Историки приводят цифру около 1 млн. погибших в блокаде, «разрешена» была цифра  660 тыс. (политика уменьшения потерь в войне). </a:t>
            </a:r>
            <a:r>
              <a:rPr lang="ru-RU" sz="1300" b="1" dirty="0" smtClean="0">
                <a:solidFill>
                  <a:schemeClr val="accent1"/>
                </a:solidFill>
              </a:rPr>
              <a:t>Страдания ленинградцев в блокаду требовали от человека огромной духовной стойкости и решения мучительных проблем совести.</a:t>
            </a:r>
            <a:r>
              <a:rPr lang="ru-RU" sz="1300" b="1" dirty="0" smtClean="0"/>
              <a:t> Женщина решала вопрос: кого спасать – мужа или ребёнка? Голод менял человека, происходило </a:t>
            </a:r>
            <a:r>
              <a:rPr lang="ru-RU" sz="1300" b="1" dirty="0" err="1" smtClean="0"/>
              <a:t>расчеловечивание</a:t>
            </a:r>
            <a:r>
              <a:rPr lang="ru-RU" sz="1300" b="1" dirty="0" smtClean="0"/>
              <a:t> человека, трудно было сохранить любовь, достоинство. Но большинство ленинградцев не позволило себе </a:t>
            </a:r>
            <a:r>
              <a:rPr lang="ru-RU" sz="1300" b="1" dirty="0" err="1" smtClean="0"/>
              <a:t>расчеловечиться</a:t>
            </a:r>
            <a:r>
              <a:rPr lang="ru-RU" sz="1300" b="1" dirty="0" smtClean="0"/>
              <a:t>.</a:t>
            </a:r>
          </a:p>
          <a:p>
            <a:pPr algn="just"/>
            <a:r>
              <a:rPr lang="ru-RU" sz="1300" b="1" dirty="0" smtClean="0">
                <a:solidFill>
                  <a:schemeClr val="accent1"/>
                </a:solidFill>
              </a:rPr>
              <a:t>Был</a:t>
            </a:r>
            <a:r>
              <a:rPr lang="ru-RU" sz="1300" b="1" dirty="0" smtClean="0"/>
              <a:t> </a:t>
            </a:r>
            <a:r>
              <a:rPr lang="ru-RU" sz="1300" b="1" dirty="0" smtClean="0">
                <a:solidFill>
                  <a:schemeClr val="accent1"/>
                </a:solidFill>
              </a:rPr>
              <a:t>закон блокадной жизни: ты должен помочь человеку, потому что это завтра может случиться с тобой. </a:t>
            </a:r>
            <a:r>
              <a:rPr lang="ru-RU" sz="1300" b="1" dirty="0" smtClean="0"/>
              <a:t>Смертельная норма блокадного питания -150-200 гр. хлеба в сутки и почти ничего более – помогала всё же выжить особенно тому, кто спасал других. Жене, которая часть пайка отдавала мужу, которая, не имея чем кормить ребёнка, надрезала себе вену и давала ребёнку пососать свою кровь. Медики не могли объяснить этот феномен. Умирали и те, кто помогал, но по-людски.</a:t>
            </a:r>
          </a:p>
          <a:p>
            <a:pPr algn="just"/>
            <a:r>
              <a:rPr lang="ru-RU" sz="1300" b="1" dirty="0" smtClean="0">
                <a:solidFill>
                  <a:schemeClr val="accent1"/>
                </a:solidFill>
              </a:rPr>
              <a:t>История блокады Ленинграда - пример великого подъёма духа людей, великих страданий и великого мужества.</a:t>
            </a:r>
            <a:endParaRPr lang="ru-RU" sz="1300" b="1" dirty="0">
              <a:solidFill>
                <a:schemeClr val="accent1"/>
              </a:solidFill>
            </a:endParaRPr>
          </a:p>
        </p:txBody>
      </p:sp>
      <p:pic>
        <p:nvPicPr>
          <p:cNvPr id="12" name="Рисунок 11"/>
          <p:cNvPicPr>
            <a:picLocks noChangeAspect="1"/>
          </p:cNvPicPr>
          <p:nvPr/>
        </p:nvPicPr>
        <p:blipFill>
          <a:blip r:embed="rId2"/>
          <a:stretch>
            <a:fillRect/>
          </a:stretch>
        </p:blipFill>
        <p:spPr>
          <a:xfrm>
            <a:off x="4346706" y="1066800"/>
            <a:ext cx="3357961" cy="5477933"/>
          </a:xfrm>
          <a:prstGeom prst="rect">
            <a:avLst/>
          </a:prstGeom>
        </p:spPr>
      </p:pic>
    </p:spTree>
    <p:extLst>
      <p:ext uri="{BB962C8B-B14F-4D97-AF65-F5344CB8AC3E}">
        <p14:creationId xmlns:p14="http://schemas.microsoft.com/office/powerpoint/2010/main" val="278799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6133" y="423333"/>
            <a:ext cx="6460066" cy="846666"/>
          </a:xfrm>
        </p:spPr>
        <p:txBody>
          <a:bodyPr>
            <a:normAutofit fontScale="90000"/>
          </a:bodyPr>
          <a:lstStyle/>
          <a:p>
            <a:r>
              <a:rPr lang="ru-RU" sz="3600" b="1" dirty="0" smtClean="0">
                <a:solidFill>
                  <a:schemeClr val="accent1"/>
                </a:solidFill>
              </a:rPr>
              <a:t>Любовь моя - </a:t>
            </a:r>
            <a:r>
              <a:rPr lang="ru-RU" sz="4400" b="1" dirty="0" smtClean="0">
                <a:solidFill>
                  <a:schemeClr val="accent1"/>
                </a:solidFill>
                <a:latin typeface="Bookman Old Style" panose="02050604050505020204" pitchFamily="18" charset="0"/>
              </a:rPr>
              <a:t>П</a:t>
            </a:r>
            <a:r>
              <a:rPr lang="ru-RU" sz="3600" b="1" dirty="0" smtClean="0">
                <a:solidFill>
                  <a:schemeClr val="accent1"/>
                </a:solidFill>
                <a:latin typeface="Bookman Old Style" panose="02050604050505020204" pitchFamily="18" charset="0"/>
              </a:rPr>
              <a:t>етербург</a:t>
            </a:r>
            <a:endParaRPr lang="ru-RU" sz="3600" b="1" dirty="0">
              <a:solidFill>
                <a:schemeClr val="accent1"/>
              </a:solidFill>
              <a:latin typeface="Bookman Old Style" panose="02050604050505020204" pitchFamily="18" charset="0"/>
            </a:endParaRPr>
          </a:p>
        </p:txBody>
      </p:sp>
      <p:sp>
        <p:nvSpPr>
          <p:cNvPr id="4" name="Текст 3"/>
          <p:cNvSpPr>
            <a:spLocks noGrp="1"/>
          </p:cNvSpPr>
          <p:nvPr>
            <p:ph type="body" idx="1"/>
          </p:nvPr>
        </p:nvSpPr>
        <p:spPr>
          <a:xfrm>
            <a:off x="338667" y="1773765"/>
            <a:ext cx="3472452" cy="4711701"/>
          </a:xfrm>
        </p:spPr>
        <p:txBody>
          <a:bodyPr>
            <a:normAutofit/>
          </a:bodyPr>
          <a:lstStyle/>
          <a:p>
            <a:pPr algn="just"/>
            <a:r>
              <a:rPr lang="ru-RU" sz="1800" b="1" dirty="0" smtClean="0"/>
              <a:t>Как-то в школе меня упросили поговорить о войне с детьми. И встаёт одна девочка лет 8 и спрашивает: «Даниил Александрович, а сколько человек вы убили?» И я понял, что они совершенно иначе видят войну сегодня. </a:t>
            </a:r>
          </a:p>
          <a:p>
            <a:pPr algn="just"/>
            <a:r>
              <a:rPr lang="ru-RU" sz="1800" b="1" dirty="0" smtClean="0"/>
              <a:t>А сколько вы убили человек? Не немцев, не противников – человек. </a:t>
            </a:r>
          </a:p>
          <a:p>
            <a:pPr algn="just"/>
            <a:r>
              <a:rPr lang="ru-RU" sz="1800" b="1" dirty="0" smtClean="0"/>
              <a:t>Сколько вы убили человек? </a:t>
            </a:r>
          </a:p>
          <a:p>
            <a:pPr algn="just"/>
            <a:r>
              <a:rPr lang="ru-RU" sz="1800" b="1" dirty="0" smtClean="0"/>
              <a:t> </a:t>
            </a:r>
          </a:p>
          <a:p>
            <a:pPr algn="just"/>
            <a:r>
              <a:rPr lang="ru-RU" sz="1800" b="1" dirty="0" smtClean="0"/>
              <a:t>Я ответил: «Я убивал противников».</a:t>
            </a:r>
          </a:p>
          <a:p>
            <a:pPr algn="just"/>
            <a:endParaRPr lang="ru-RU" sz="1800" b="1" dirty="0"/>
          </a:p>
        </p:txBody>
      </p:sp>
      <p:sp>
        <p:nvSpPr>
          <p:cNvPr id="8" name="Текст 7"/>
          <p:cNvSpPr>
            <a:spLocks noGrp="1"/>
          </p:cNvSpPr>
          <p:nvPr>
            <p:ph type="body" sz="quarter" idx="3"/>
          </p:nvPr>
        </p:nvSpPr>
        <p:spPr>
          <a:xfrm>
            <a:off x="8051801" y="1270000"/>
            <a:ext cx="3456432" cy="5046133"/>
          </a:xfrm>
        </p:spPr>
        <p:txBody>
          <a:bodyPr>
            <a:normAutofit/>
          </a:bodyPr>
          <a:lstStyle/>
          <a:p>
            <a:pPr algn="just"/>
            <a:r>
              <a:rPr lang="ru-RU" sz="1600" b="1" dirty="0" smtClean="0"/>
              <a:t>Признаюсь, выпадают  дни, когда непогоде в Петербурге нет конца. Мгла, тоска и печаль повсюду. Непонятно – зачем здесь жить, без солнца и тепла? Такие мысли посещают меня. И все же я не уезжаю, остаюсь. А когда уезжаю в другие края, то через некоторое время начинаю скучать по Петербургу с его дождями и насморками. Конечно, </a:t>
            </a:r>
            <a:r>
              <a:rPr lang="ru-RU" sz="1600" b="1" dirty="0" smtClean="0">
                <a:solidFill>
                  <a:schemeClr val="accent1"/>
                </a:solidFill>
              </a:rPr>
              <a:t>нельзя разлюбить город, за который воевал, мёрз в окопах, голодал, который строил.</a:t>
            </a:r>
          </a:p>
          <a:p>
            <a:pPr algn="just"/>
            <a:r>
              <a:rPr lang="ru-RU" sz="1600" b="1" dirty="0" smtClean="0"/>
              <a:t>Я люблю Москву, но не люблю московскую жизнь. Москва стала преступно жирной. «Новые русские» наводят на неё свой преступный макияж</a:t>
            </a:r>
            <a:r>
              <a:rPr lang="ru-RU" b="1" dirty="0" smtClean="0"/>
              <a:t>.</a:t>
            </a:r>
            <a:endParaRPr lang="ru-RU" b="1" dirty="0"/>
          </a:p>
        </p:txBody>
      </p:sp>
      <p:pic>
        <p:nvPicPr>
          <p:cNvPr id="10" name="Рисунок 9"/>
          <p:cNvPicPr>
            <a:picLocks noChangeAspect="1"/>
          </p:cNvPicPr>
          <p:nvPr/>
        </p:nvPicPr>
        <p:blipFill>
          <a:blip r:embed="rId2"/>
          <a:stretch>
            <a:fillRect/>
          </a:stretch>
        </p:blipFill>
        <p:spPr>
          <a:xfrm>
            <a:off x="3915970" y="1269999"/>
            <a:ext cx="4030979" cy="5046135"/>
          </a:xfrm>
          <a:prstGeom prst="rect">
            <a:avLst/>
          </a:prstGeom>
        </p:spPr>
      </p:pic>
    </p:spTree>
    <p:extLst>
      <p:ext uri="{BB962C8B-B14F-4D97-AF65-F5344CB8AC3E}">
        <p14:creationId xmlns:p14="http://schemas.microsoft.com/office/powerpoint/2010/main" val="836901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93067" y="254000"/>
            <a:ext cx="7766500" cy="968432"/>
          </a:xfrm>
        </p:spPr>
        <p:txBody>
          <a:bodyPr>
            <a:normAutofit/>
          </a:bodyPr>
          <a:lstStyle/>
          <a:p>
            <a:r>
              <a:rPr lang="ru-RU" b="1" dirty="0" smtClean="0">
                <a:solidFill>
                  <a:schemeClr val="accent1"/>
                </a:solidFill>
                <a:latin typeface="Bookman Old Style" panose="02050604050505020204" pitchFamily="18" charset="0"/>
              </a:rPr>
              <a:t>Путешествия </a:t>
            </a:r>
            <a:r>
              <a:rPr lang="ru-RU" sz="6000" b="1" dirty="0" smtClean="0">
                <a:solidFill>
                  <a:schemeClr val="accent1"/>
                </a:solidFill>
              </a:rPr>
              <a:t>Г</a:t>
            </a:r>
            <a:r>
              <a:rPr lang="ru-RU" b="1" dirty="0" smtClean="0">
                <a:solidFill>
                  <a:schemeClr val="accent1"/>
                </a:solidFill>
              </a:rPr>
              <a:t>ранина</a:t>
            </a:r>
            <a:endParaRPr lang="ru-RU" b="1" dirty="0">
              <a:solidFill>
                <a:schemeClr val="accent1"/>
              </a:solidFill>
            </a:endParaRPr>
          </a:p>
        </p:txBody>
      </p:sp>
      <p:sp>
        <p:nvSpPr>
          <p:cNvPr id="3" name="Текст 2"/>
          <p:cNvSpPr>
            <a:spLocks noGrp="1"/>
          </p:cNvSpPr>
          <p:nvPr>
            <p:ph type="body" idx="1"/>
          </p:nvPr>
        </p:nvSpPr>
        <p:spPr>
          <a:xfrm>
            <a:off x="685799" y="1323457"/>
            <a:ext cx="10820399" cy="1259855"/>
          </a:xfrm>
        </p:spPr>
        <p:txBody>
          <a:bodyPr/>
          <a:lstStyle/>
          <a:p>
            <a:pPr algn="just"/>
            <a:r>
              <a:rPr lang="ru-RU" sz="1800" b="1" dirty="0" smtClean="0"/>
              <a:t>Даниил Гранин совершил несколько поездок за границу. </a:t>
            </a:r>
            <a:r>
              <a:rPr lang="ru-RU" sz="1800" b="1" dirty="0"/>
              <a:t>В</a:t>
            </a:r>
            <a:r>
              <a:rPr lang="ru-RU" sz="1800" b="1" dirty="0" smtClean="0"/>
              <a:t>печатления о поездках в Германию, </a:t>
            </a:r>
            <a:r>
              <a:rPr lang="ru-RU" sz="1800" b="1" dirty="0"/>
              <a:t>А</a:t>
            </a:r>
            <a:r>
              <a:rPr lang="ru-RU" sz="1800" b="1" dirty="0" smtClean="0"/>
              <a:t>нглию, </a:t>
            </a:r>
            <a:r>
              <a:rPr lang="ru-RU" sz="1800" b="1" dirty="0"/>
              <a:t>А</a:t>
            </a:r>
            <a:r>
              <a:rPr lang="ru-RU" sz="1800" b="1" dirty="0" smtClean="0"/>
              <a:t>встралию, Японию и Францию в виде дневников и </a:t>
            </a:r>
            <a:r>
              <a:rPr lang="ru-RU" sz="1800" b="1" dirty="0"/>
              <a:t>о</a:t>
            </a:r>
            <a:r>
              <a:rPr lang="ru-RU" sz="1800" b="1" dirty="0" smtClean="0"/>
              <a:t>черков собраны в книгах </a:t>
            </a:r>
            <a:r>
              <a:rPr lang="ru-RU" sz="1800" b="1" dirty="0" smtClean="0">
                <a:solidFill>
                  <a:schemeClr val="accent1"/>
                </a:solidFill>
              </a:rPr>
              <a:t>«Неожиданное утро» (1962) – </a:t>
            </a:r>
            <a:r>
              <a:rPr lang="ru-RU" sz="1800" b="1" dirty="0" smtClean="0"/>
              <a:t>о. Капри, Франция</a:t>
            </a:r>
            <a:r>
              <a:rPr lang="ru-RU" sz="1800" b="1" dirty="0" smtClean="0">
                <a:solidFill>
                  <a:schemeClr val="accent1"/>
                </a:solidFill>
              </a:rPr>
              <a:t>, «Примечания к путеводителю» (1967) – </a:t>
            </a:r>
            <a:r>
              <a:rPr lang="ru-RU" sz="1800" b="1" dirty="0" smtClean="0"/>
              <a:t>Англия и </a:t>
            </a:r>
            <a:r>
              <a:rPr lang="ru-RU" sz="1800" b="1" dirty="0"/>
              <a:t>Ш</a:t>
            </a:r>
            <a:r>
              <a:rPr lang="ru-RU" sz="1800" b="1" dirty="0" smtClean="0"/>
              <a:t>отландия, </a:t>
            </a:r>
            <a:r>
              <a:rPr lang="ru-RU" sz="1800" b="1" dirty="0" smtClean="0">
                <a:solidFill>
                  <a:schemeClr val="accent1"/>
                </a:solidFill>
              </a:rPr>
              <a:t>«Сад камней» (1972)</a:t>
            </a:r>
            <a:r>
              <a:rPr lang="ru-RU" sz="1800" b="1" dirty="0" smtClean="0"/>
              <a:t> – Япония, </a:t>
            </a:r>
            <a:r>
              <a:rPr lang="ru-RU" sz="1800" b="1" dirty="0" smtClean="0">
                <a:solidFill>
                  <a:schemeClr val="accent1"/>
                </a:solidFill>
              </a:rPr>
              <a:t>«Месяц вверх ногами» (1966)</a:t>
            </a:r>
            <a:r>
              <a:rPr lang="ru-RU" sz="1800" b="1" dirty="0" smtClean="0"/>
              <a:t> – Австралия. </a:t>
            </a:r>
            <a:endParaRPr lang="ru-RU" sz="1800" b="1" dirty="0"/>
          </a:p>
        </p:txBody>
      </p:sp>
      <p:pic>
        <p:nvPicPr>
          <p:cNvPr id="12" name="Рисунок 11"/>
          <p:cNvPicPr>
            <a:picLocks noChangeAspect="1"/>
          </p:cNvPicPr>
          <p:nvPr/>
        </p:nvPicPr>
        <p:blipFill>
          <a:blip r:embed="rId2"/>
          <a:stretch>
            <a:fillRect/>
          </a:stretch>
        </p:blipFill>
        <p:spPr>
          <a:xfrm>
            <a:off x="685800" y="2583312"/>
            <a:ext cx="3340461" cy="4123212"/>
          </a:xfrm>
          <a:prstGeom prst="rect">
            <a:avLst/>
          </a:prstGeom>
        </p:spPr>
      </p:pic>
      <p:pic>
        <p:nvPicPr>
          <p:cNvPr id="13" name="Рисунок 12"/>
          <p:cNvPicPr>
            <a:picLocks noChangeAspect="1"/>
          </p:cNvPicPr>
          <p:nvPr/>
        </p:nvPicPr>
        <p:blipFill>
          <a:blip r:embed="rId3"/>
          <a:stretch>
            <a:fillRect/>
          </a:stretch>
        </p:blipFill>
        <p:spPr>
          <a:xfrm>
            <a:off x="8000465" y="2544937"/>
            <a:ext cx="3559102" cy="4161587"/>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054">
            <a:off x="5641071" y="2585138"/>
            <a:ext cx="2080940" cy="3912509"/>
          </a:xfrm>
          <a:prstGeom prst="rect">
            <a:avLst/>
          </a:prstGeom>
        </p:spPr>
      </p:pic>
      <p:pic>
        <p:nvPicPr>
          <p:cNvPr id="14" name="Рисунок 13"/>
          <p:cNvPicPr>
            <a:picLocks noChangeAspect="1"/>
          </p:cNvPicPr>
          <p:nvPr/>
        </p:nvPicPr>
        <p:blipFill>
          <a:blip r:embed="rId5"/>
          <a:stretch>
            <a:fillRect/>
          </a:stretch>
        </p:blipFill>
        <p:spPr>
          <a:xfrm rot="20782858">
            <a:off x="3864812" y="2749167"/>
            <a:ext cx="1793964" cy="3226020"/>
          </a:xfrm>
          <a:prstGeom prst="rect">
            <a:avLst/>
          </a:prstGeom>
        </p:spPr>
      </p:pic>
    </p:spTree>
    <p:extLst>
      <p:ext uri="{BB962C8B-B14F-4D97-AF65-F5344CB8AC3E}">
        <p14:creationId xmlns:p14="http://schemas.microsoft.com/office/powerpoint/2010/main" val="29288408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762000"/>
            <a:ext cx="9097680" cy="457200"/>
          </a:xfrm>
        </p:spPr>
        <p:txBody>
          <a:bodyPr>
            <a:normAutofit fontScale="90000"/>
          </a:bodyPr>
          <a:lstStyle/>
          <a:p>
            <a:r>
              <a:rPr lang="ru-RU" b="1" dirty="0" smtClean="0">
                <a:solidFill>
                  <a:schemeClr val="accent1"/>
                </a:solidFill>
                <a:latin typeface="Bookman Old Style" panose="02050604050505020204" pitchFamily="18" charset="0"/>
              </a:rPr>
              <a:t>Увлечение</a:t>
            </a:r>
            <a:r>
              <a:rPr lang="ru-RU" b="1" dirty="0" smtClean="0">
                <a:solidFill>
                  <a:schemeClr val="accent1"/>
                </a:solidFill>
              </a:rPr>
              <a:t> - путешествия</a:t>
            </a:r>
            <a:endParaRPr lang="ru-RU" b="1" dirty="0">
              <a:solidFill>
                <a:schemeClr val="accent1"/>
              </a:solidFill>
            </a:endParaRPr>
          </a:p>
        </p:txBody>
      </p:sp>
      <p:sp>
        <p:nvSpPr>
          <p:cNvPr id="4" name="Текст 3"/>
          <p:cNvSpPr>
            <a:spLocks noGrp="1"/>
          </p:cNvSpPr>
          <p:nvPr>
            <p:ph type="body" idx="1"/>
          </p:nvPr>
        </p:nvSpPr>
        <p:spPr>
          <a:xfrm>
            <a:off x="152400" y="1554932"/>
            <a:ext cx="3996267" cy="4100801"/>
          </a:xfrm>
        </p:spPr>
        <p:txBody>
          <a:bodyPr>
            <a:noAutofit/>
          </a:bodyPr>
          <a:lstStyle/>
          <a:p>
            <a:pPr algn="just"/>
            <a:r>
              <a:rPr lang="ru-RU" sz="1600" b="1" dirty="0" smtClean="0"/>
              <a:t>Описывая свои впечатления от увиденного, собственные фантазии и даже озарения, Даниил Гранин говорит и о том, </a:t>
            </a:r>
            <a:r>
              <a:rPr lang="ru-RU" sz="1600" b="1" dirty="0" smtClean="0">
                <a:solidFill>
                  <a:schemeClr val="accent1"/>
                </a:solidFill>
              </a:rPr>
              <a:t>что прерывает скуку существования и делает жизнь осмысленной, а значит, прекрасной.</a:t>
            </a:r>
          </a:p>
          <a:p>
            <a:pPr algn="just"/>
            <a:r>
              <a:rPr lang="ru-RU" sz="1600" b="1" dirty="0" smtClean="0"/>
              <a:t>Это не описание увиденного-услышанного, </a:t>
            </a:r>
            <a:r>
              <a:rPr lang="ru-RU" sz="1600" b="1" dirty="0" smtClean="0">
                <a:solidFill>
                  <a:schemeClr val="accent1"/>
                </a:solidFill>
              </a:rPr>
              <a:t>это великолепная литература</a:t>
            </a:r>
            <a:r>
              <a:rPr lang="ru-RU" sz="1600" b="1" dirty="0" smtClean="0"/>
              <a:t>. Это и путешествия по внутреннему миру автора, по его памяти, чувствам, событиям личной жизни. Точный, выверенный литературный стиль автора заставляет читать книги взахлёб и сожалеть, что книга так быстро закончилась.</a:t>
            </a:r>
          </a:p>
        </p:txBody>
      </p:sp>
      <p:pic>
        <p:nvPicPr>
          <p:cNvPr id="9" name="Рисунок 8"/>
          <p:cNvPicPr>
            <a:picLocks noChangeAspect="1"/>
          </p:cNvPicPr>
          <p:nvPr/>
        </p:nvPicPr>
        <p:blipFill>
          <a:blip r:embed="rId2"/>
          <a:stretch>
            <a:fillRect/>
          </a:stretch>
        </p:blipFill>
        <p:spPr>
          <a:xfrm>
            <a:off x="7890933" y="1554931"/>
            <a:ext cx="1436619" cy="1852973"/>
          </a:xfrm>
          <a:prstGeom prst="rect">
            <a:avLst/>
          </a:prstGeom>
        </p:spPr>
      </p:pic>
      <p:pic>
        <p:nvPicPr>
          <p:cNvPr id="10" name="Рисунок 9"/>
          <p:cNvPicPr>
            <a:picLocks noChangeAspect="1"/>
          </p:cNvPicPr>
          <p:nvPr/>
        </p:nvPicPr>
        <p:blipFill>
          <a:blip r:embed="rId3"/>
          <a:stretch>
            <a:fillRect/>
          </a:stretch>
        </p:blipFill>
        <p:spPr>
          <a:xfrm>
            <a:off x="7890932" y="3557367"/>
            <a:ext cx="2980267" cy="3232898"/>
          </a:xfrm>
          <a:prstGeom prst="rect">
            <a:avLst/>
          </a:prstGeom>
        </p:spPr>
      </p:pic>
      <p:pic>
        <p:nvPicPr>
          <p:cNvPr id="3" name="Рисунок 2"/>
          <p:cNvPicPr>
            <a:picLocks noChangeAspect="1"/>
          </p:cNvPicPr>
          <p:nvPr/>
        </p:nvPicPr>
        <p:blipFill>
          <a:blip r:embed="rId4"/>
          <a:stretch>
            <a:fillRect/>
          </a:stretch>
        </p:blipFill>
        <p:spPr>
          <a:xfrm>
            <a:off x="9482667" y="1554931"/>
            <a:ext cx="2510613" cy="3042151"/>
          </a:xfrm>
          <a:prstGeom prst="rect">
            <a:avLst/>
          </a:prstGeom>
        </p:spPr>
      </p:pic>
      <p:pic>
        <p:nvPicPr>
          <p:cNvPr id="5" name="Рисунок 4"/>
          <p:cNvPicPr>
            <a:picLocks noChangeAspect="1"/>
          </p:cNvPicPr>
          <p:nvPr/>
        </p:nvPicPr>
        <p:blipFill>
          <a:blip r:embed="rId5"/>
          <a:stretch>
            <a:fillRect/>
          </a:stretch>
        </p:blipFill>
        <p:spPr>
          <a:xfrm>
            <a:off x="4281871" y="1554931"/>
            <a:ext cx="3453946" cy="4859869"/>
          </a:xfrm>
          <a:prstGeom prst="rect">
            <a:avLst/>
          </a:prstGeom>
        </p:spPr>
      </p:pic>
    </p:spTree>
    <p:extLst>
      <p:ext uri="{BB962C8B-B14F-4D97-AF65-F5344CB8AC3E}">
        <p14:creationId xmlns:p14="http://schemas.microsoft.com/office/powerpoint/2010/main" val="1606215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2895600" y="524934"/>
            <a:ext cx="8873067" cy="457199"/>
          </a:xfrm>
        </p:spPr>
        <p:txBody>
          <a:bodyPr>
            <a:normAutofit fontScale="90000"/>
          </a:bodyPr>
          <a:lstStyle/>
          <a:p>
            <a:r>
              <a:rPr lang="ru-RU" b="1" dirty="0" smtClean="0">
                <a:solidFill>
                  <a:schemeClr val="accent1"/>
                </a:solidFill>
                <a:latin typeface="Bookman Old Style" panose="02050604050505020204" pitchFamily="18" charset="0"/>
              </a:rPr>
              <a:t>Священный</a:t>
            </a:r>
            <a:r>
              <a:rPr lang="ru-RU" b="1" dirty="0" smtClean="0">
                <a:solidFill>
                  <a:schemeClr val="accent1"/>
                </a:solidFill>
              </a:rPr>
              <a:t> дар</a:t>
            </a:r>
            <a:endParaRPr lang="ru-RU" b="1" dirty="0">
              <a:solidFill>
                <a:schemeClr val="accent1"/>
              </a:solidFill>
            </a:endParaRPr>
          </a:p>
        </p:txBody>
      </p:sp>
      <p:sp>
        <p:nvSpPr>
          <p:cNvPr id="10" name="Текст 9"/>
          <p:cNvSpPr>
            <a:spLocks noGrp="1"/>
          </p:cNvSpPr>
          <p:nvPr>
            <p:ph type="body" idx="1"/>
          </p:nvPr>
        </p:nvSpPr>
        <p:spPr>
          <a:xfrm flipH="1">
            <a:off x="8445331" y="1112367"/>
            <a:ext cx="3060863" cy="902700"/>
          </a:xfrm>
        </p:spPr>
        <p:txBody>
          <a:bodyPr/>
          <a:lstStyle/>
          <a:p>
            <a:pPr algn="ctr"/>
            <a:r>
              <a:rPr lang="ru-RU" sz="1800" b="1" dirty="0" smtClean="0">
                <a:solidFill>
                  <a:srgbClr val="002060"/>
                </a:solidFill>
              </a:rPr>
              <a:t>Литературные эссе о классиках русской литературы</a:t>
            </a:r>
            <a:endParaRPr lang="ru-RU" sz="1800" b="1" dirty="0">
              <a:solidFill>
                <a:srgbClr val="002060"/>
              </a:solidFill>
            </a:endParaRPr>
          </a:p>
        </p:txBody>
      </p:sp>
      <p:sp>
        <p:nvSpPr>
          <p:cNvPr id="13" name="Текст 12"/>
          <p:cNvSpPr>
            <a:spLocks noGrp="1"/>
          </p:cNvSpPr>
          <p:nvPr>
            <p:ph type="body" sz="quarter" idx="3"/>
          </p:nvPr>
        </p:nvSpPr>
        <p:spPr>
          <a:xfrm>
            <a:off x="8445334" y="2506134"/>
            <a:ext cx="3456432" cy="3930138"/>
          </a:xfrm>
        </p:spPr>
        <p:txBody>
          <a:bodyPr/>
          <a:lstStyle/>
          <a:p>
            <a:pPr algn="just"/>
            <a:r>
              <a:rPr lang="ru-RU" sz="1400" b="1" dirty="0" smtClean="0">
                <a:solidFill>
                  <a:schemeClr val="accent1"/>
                </a:solidFill>
              </a:rPr>
              <a:t>О Пушкине </a:t>
            </a:r>
            <a:r>
              <a:rPr lang="ru-RU" sz="1400" b="1" dirty="0" smtClean="0"/>
              <a:t>(« Два лика» (1968) – о Медном всаднике, «Священный дар»</a:t>
            </a:r>
            <a:r>
              <a:rPr lang="en-US" sz="1400" b="1" dirty="0" smtClean="0"/>
              <a:t> </a:t>
            </a:r>
            <a:r>
              <a:rPr lang="ru-RU" sz="1400" b="1" dirty="0" smtClean="0"/>
              <a:t>(1971), «Отец и дочь»</a:t>
            </a:r>
            <a:r>
              <a:rPr lang="en-US" sz="1400" b="1" dirty="0" smtClean="0"/>
              <a:t> </a:t>
            </a:r>
            <a:r>
              <a:rPr lang="ru-RU" sz="1400" b="1" dirty="0" smtClean="0"/>
              <a:t>(1982)- о повести «Станционный смотритель»)</a:t>
            </a:r>
          </a:p>
          <a:p>
            <a:pPr algn="just"/>
            <a:r>
              <a:rPr lang="ru-RU" sz="1400" b="1" dirty="0" smtClean="0">
                <a:solidFill>
                  <a:schemeClr val="accent1"/>
                </a:solidFill>
              </a:rPr>
              <a:t>О Достоевском  </a:t>
            </a:r>
            <a:r>
              <a:rPr lang="ru-RU" sz="1400" b="1" dirty="0" smtClean="0"/>
              <a:t>(«Тринадцать ступенек»</a:t>
            </a:r>
            <a:r>
              <a:rPr lang="en-US" sz="1400" b="1" dirty="0" smtClean="0"/>
              <a:t> </a:t>
            </a:r>
            <a:r>
              <a:rPr lang="ru-RU" sz="1400" b="1" dirty="0" smtClean="0"/>
              <a:t>(1966))</a:t>
            </a:r>
          </a:p>
          <a:p>
            <a:pPr algn="just"/>
            <a:r>
              <a:rPr lang="ru-RU" sz="1400" b="1" dirty="0" smtClean="0">
                <a:solidFill>
                  <a:schemeClr val="accent1"/>
                </a:solidFill>
              </a:rPr>
              <a:t>О Льве Толстом </a:t>
            </a:r>
            <a:r>
              <a:rPr lang="ru-RU" sz="1400" b="1" dirty="0" smtClean="0"/>
              <a:t>(«Герой, которого он любил всеми силами своей души»</a:t>
            </a:r>
            <a:r>
              <a:rPr lang="en-US" sz="1400" b="1" dirty="0" smtClean="0"/>
              <a:t> </a:t>
            </a:r>
            <a:r>
              <a:rPr lang="ru-RU" sz="1400" b="1" dirty="0" smtClean="0"/>
              <a:t>(1978)</a:t>
            </a:r>
          </a:p>
          <a:p>
            <a:pPr algn="just"/>
            <a:r>
              <a:rPr lang="ru-RU" sz="1400" b="1" dirty="0" smtClean="0">
                <a:solidFill>
                  <a:schemeClr val="accent1"/>
                </a:solidFill>
              </a:rPr>
              <a:t>О Максиме Горьком </a:t>
            </a:r>
            <a:r>
              <a:rPr lang="ru-RU" sz="1400" b="1" dirty="0" smtClean="0"/>
              <a:t>(1975)</a:t>
            </a:r>
          </a:p>
          <a:p>
            <a:pPr algn="just"/>
            <a:r>
              <a:rPr lang="ru-RU" sz="1400" b="1" dirty="0" smtClean="0">
                <a:solidFill>
                  <a:schemeClr val="accent1"/>
                </a:solidFill>
              </a:rPr>
              <a:t>О Бунине и Чехове </a:t>
            </a:r>
            <a:r>
              <a:rPr lang="ru-RU" sz="1400" b="1" dirty="0" smtClean="0"/>
              <a:t>(«Два рассказа»</a:t>
            </a:r>
            <a:r>
              <a:rPr lang="en-US" sz="1400" b="1" dirty="0" smtClean="0"/>
              <a:t> </a:t>
            </a:r>
            <a:r>
              <a:rPr lang="ru-RU" sz="1400" b="1" dirty="0" smtClean="0"/>
              <a:t>(1998)</a:t>
            </a:r>
          </a:p>
          <a:p>
            <a:pPr algn="just"/>
            <a:r>
              <a:rPr lang="ru-RU" sz="1400" b="1" u="sng" dirty="0" smtClean="0">
                <a:solidFill>
                  <a:srgbClr val="002060"/>
                </a:solidFill>
              </a:rPr>
              <a:t>Эссе</a:t>
            </a:r>
            <a:r>
              <a:rPr lang="ru-RU" sz="1400" b="1" dirty="0" smtClean="0"/>
              <a:t> – сочинение в прозе небольшого объёма и свободной композиции, впечатления и соображения автора по  какому-либо поводу, не претендующие на исчерпывающую  трактовку</a:t>
            </a:r>
            <a:r>
              <a:rPr lang="ru-RU" sz="1400" dirty="0" smtClean="0"/>
              <a:t>.</a:t>
            </a:r>
            <a:endParaRPr lang="ru-RU" sz="1400" dirty="0"/>
          </a:p>
        </p:txBody>
      </p:sp>
      <p:sp>
        <p:nvSpPr>
          <p:cNvPr id="14" name="Текст 13"/>
          <p:cNvSpPr>
            <a:spLocks noGrp="1"/>
          </p:cNvSpPr>
          <p:nvPr>
            <p:ph type="body" sz="quarter" idx="13"/>
          </p:nvPr>
        </p:nvSpPr>
        <p:spPr>
          <a:xfrm>
            <a:off x="3935724" y="1625600"/>
            <a:ext cx="4501144" cy="5046134"/>
          </a:xfrm>
        </p:spPr>
        <p:txBody>
          <a:bodyPr>
            <a:noAutofit/>
          </a:bodyPr>
          <a:lstStyle/>
          <a:p>
            <a:pPr algn="just"/>
            <a:r>
              <a:rPr lang="ru-RU" sz="1400" b="1" dirty="0" smtClean="0"/>
              <a:t>Искусство человеку необходимо. Оно возникло, когда ещё не было науки. Искусство живёт внутри каждого. Нет человека, который прожил бы, не фантазируя, не сочиняя. Факт, реальность – это то, чем человек обязан миру.</a:t>
            </a:r>
            <a:r>
              <a:rPr lang="en-US" sz="1400" b="1" dirty="0" smtClean="0"/>
              <a:t> </a:t>
            </a:r>
            <a:r>
              <a:rPr lang="ru-RU" sz="1400" b="1" dirty="0" smtClean="0"/>
              <a:t>Фантазия – это то,</a:t>
            </a:r>
            <a:r>
              <a:rPr lang="en-US" sz="1400" b="1" dirty="0" smtClean="0"/>
              <a:t> </a:t>
            </a:r>
            <a:r>
              <a:rPr lang="ru-RU" sz="1400" b="1" dirty="0" smtClean="0"/>
              <a:t>чем мир обязан человеку.</a:t>
            </a:r>
            <a:r>
              <a:rPr lang="en-US" sz="1400" b="1" dirty="0" smtClean="0"/>
              <a:t> </a:t>
            </a:r>
            <a:r>
              <a:rPr lang="ru-RU" sz="1400" b="1" dirty="0" smtClean="0">
                <a:solidFill>
                  <a:schemeClr val="accent1"/>
                </a:solidFill>
              </a:rPr>
              <a:t>Мечтая, человек уподобляется Богу.</a:t>
            </a:r>
            <a:r>
              <a:rPr lang="en-US" sz="1400" b="1" dirty="0" smtClean="0">
                <a:solidFill>
                  <a:schemeClr val="accent1"/>
                </a:solidFill>
              </a:rPr>
              <a:t> </a:t>
            </a:r>
            <a:r>
              <a:rPr lang="ru-RU" sz="1400" b="1" dirty="0" smtClean="0">
                <a:solidFill>
                  <a:schemeClr val="accent1"/>
                </a:solidFill>
              </a:rPr>
              <a:t>Он творит из ничего целый мир.</a:t>
            </a:r>
            <a:r>
              <a:rPr lang="en-US" sz="1400" b="1" dirty="0" smtClean="0">
                <a:solidFill>
                  <a:schemeClr val="accent1"/>
                </a:solidFill>
              </a:rPr>
              <a:t> </a:t>
            </a:r>
            <a:r>
              <a:rPr lang="ru-RU" sz="1400" b="1" dirty="0" smtClean="0"/>
              <a:t>Данте сотворил Ад, Чистилище и Рай, Чайковский – «Лебединое озеро». Я никогда не мог толком ответить на вопрос – зачем существует литература? Для наслаждения? Для развлечения? Она избавляет от одиночества? Она помогает понять человека? Средний шоумен сегодня популярнее Солженицына и Рихтера.</a:t>
            </a:r>
            <a:r>
              <a:rPr lang="en-US" sz="1400" b="1" dirty="0" smtClean="0"/>
              <a:t> </a:t>
            </a:r>
            <a:r>
              <a:rPr lang="ru-RU" sz="1400" b="1" dirty="0" smtClean="0"/>
              <a:t>Но никакой шоумен, никакой политический говорун не может спасти нравственности народа,</a:t>
            </a:r>
            <a:r>
              <a:rPr lang="en-US" sz="1400" b="1" dirty="0" smtClean="0"/>
              <a:t> </a:t>
            </a:r>
            <a:r>
              <a:rPr lang="ru-RU" sz="1400" b="1" dirty="0" smtClean="0"/>
              <a:t>изобразить мерзость цинизма,</a:t>
            </a:r>
            <a:r>
              <a:rPr lang="en-US" sz="1400" b="1" dirty="0" smtClean="0"/>
              <a:t> </a:t>
            </a:r>
            <a:r>
              <a:rPr lang="ru-RU" sz="1400" b="1" dirty="0" smtClean="0"/>
              <a:t>бесчестия. Жизнь сегодня многим представляется аморальной. Пусть власть расхлёбывает свои войны, нам нет до этого дела. Культ денег, барыша стал велик, как никогда.</a:t>
            </a:r>
            <a:r>
              <a:rPr lang="en-US" sz="1400" b="1" dirty="0" smtClean="0"/>
              <a:t> </a:t>
            </a:r>
            <a:r>
              <a:rPr lang="ru-RU" sz="1400" b="1" dirty="0" smtClean="0"/>
              <a:t>Со времен Гомера и Софокла считается, что </a:t>
            </a:r>
            <a:r>
              <a:rPr lang="ru-RU" sz="1400" b="1" dirty="0" smtClean="0">
                <a:solidFill>
                  <a:schemeClr val="accent1"/>
                </a:solidFill>
              </a:rPr>
              <a:t>подлинное искусство морально, оно противостоит хаосу и безверию.</a:t>
            </a:r>
            <a:r>
              <a:rPr lang="en-US" sz="1400" b="1" dirty="0" smtClean="0">
                <a:solidFill>
                  <a:schemeClr val="accent1"/>
                </a:solidFill>
              </a:rPr>
              <a:t> </a:t>
            </a:r>
            <a:r>
              <a:rPr lang="ru-RU" sz="1400" b="1" dirty="0" smtClean="0"/>
              <a:t>В каждом новом поколении искусство открывает новые резервы человечности</a:t>
            </a:r>
            <a:endParaRPr lang="ru-RU" sz="1400" b="1" dirty="0"/>
          </a:p>
        </p:txBody>
      </p:sp>
      <p:pic>
        <p:nvPicPr>
          <p:cNvPr id="16" name="Рисунок 15"/>
          <p:cNvPicPr>
            <a:picLocks noChangeAspect="1"/>
          </p:cNvPicPr>
          <p:nvPr/>
        </p:nvPicPr>
        <p:blipFill>
          <a:blip r:embed="rId2"/>
          <a:stretch>
            <a:fillRect/>
          </a:stretch>
        </p:blipFill>
        <p:spPr>
          <a:xfrm rot="20567040">
            <a:off x="570913" y="1233879"/>
            <a:ext cx="1537713" cy="2544510"/>
          </a:xfrm>
          <a:prstGeom prst="rect">
            <a:avLst/>
          </a:prstGeom>
        </p:spPr>
      </p:pic>
      <p:pic>
        <p:nvPicPr>
          <p:cNvPr id="2" name="Рисунок 1"/>
          <p:cNvPicPr>
            <a:picLocks noChangeAspect="1"/>
          </p:cNvPicPr>
          <p:nvPr/>
        </p:nvPicPr>
        <p:blipFill>
          <a:blip r:embed="rId3"/>
          <a:stretch>
            <a:fillRect/>
          </a:stretch>
        </p:blipFill>
        <p:spPr>
          <a:xfrm>
            <a:off x="2459199" y="1112367"/>
            <a:ext cx="1468060" cy="2458814"/>
          </a:xfrm>
          <a:prstGeom prst="rect">
            <a:avLst/>
          </a:prstGeom>
        </p:spPr>
      </p:pic>
      <p:pic>
        <p:nvPicPr>
          <p:cNvPr id="3" name="Рисунок 2"/>
          <p:cNvPicPr>
            <a:picLocks noChangeAspect="1"/>
          </p:cNvPicPr>
          <p:nvPr/>
        </p:nvPicPr>
        <p:blipFill>
          <a:blip r:embed="rId4"/>
          <a:stretch>
            <a:fillRect/>
          </a:stretch>
        </p:blipFill>
        <p:spPr>
          <a:xfrm>
            <a:off x="2065300" y="3806644"/>
            <a:ext cx="1660600" cy="2629628"/>
          </a:xfrm>
          <a:prstGeom prst="rect">
            <a:avLst/>
          </a:prstGeom>
        </p:spPr>
      </p:pic>
      <p:pic>
        <p:nvPicPr>
          <p:cNvPr id="4" name="Рисунок 3"/>
          <p:cNvPicPr>
            <a:picLocks noChangeAspect="1"/>
          </p:cNvPicPr>
          <p:nvPr/>
        </p:nvPicPr>
        <p:blipFill>
          <a:blip r:embed="rId5"/>
          <a:stretch>
            <a:fillRect/>
          </a:stretch>
        </p:blipFill>
        <p:spPr>
          <a:xfrm rot="20544992">
            <a:off x="698873" y="4041568"/>
            <a:ext cx="1400818" cy="2476429"/>
          </a:xfrm>
          <a:prstGeom prst="rect">
            <a:avLst/>
          </a:prstGeom>
        </p:spPr>
      </p:pic>
    </p:spTree>
    <p:extLst>
      <p:ext uri="{BB962C8B-B14F-4D97-AF65-F5344CB8AC3E}">
        <p14:creationId xmlns:p14="http://schemas.microsoft.com/office/powerpoint/2010/main" val="3047494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474133"/>
            <a:ext cx="8610600" cy="1100667"/>
          </a:xfrm>
        </p:spPr>
        <p:txBody>
          <a:bodyPr/>
          <a:lstStyle/>
          <a:p>
            <a:r>
              <a:rPr lang="ru-RU" b="1" i="1" dirty="0" smtClean="0">
                <a:solidFill>
                  <a:schemeClr val="accent1"/>
                </a:solidFill>
              </a:rPr>
              <a:t>2019 -Год Гранина</a:t>
            </a:r>
            <a:endParaRPr lang="ru-RU" b="1" i="1" dirty="0">
              <a:solidFill>
                <a:schemeClr val="accent1"/>
              </a:solidFill>
            </a:endParaRPr>
          </a:p>
        </p:txBody>
      </p:sp>
      <p:sp>
        <p:nvSpPr>
          <p:cNvPr id="3" name="Объект 2"/>
          <p:cNvSpPr>
            <a:spLocks noGrp="1"/>
          </p:cNvSpPr>
          <p:nvPr>
            <p:ph idx="1"/>
          </p:nvPr>
        </p:nvSpPr>
        <p:spPr>
          <a:xfrm>
            <a:off x="685800" y="2184400"/>
            <a:ext cx="10820400" cy="4034285"/>
          </a:xfrm>
        </p:spPr>
        <p:txBody>
          <a:bodyPr>
            <a:normAutofit fontScale="92500"/>
          </a:bodyPr>
          <a:lstStyle/>
          <a:p>
            <a:pPr marL="0" indent="0">
              <a:buNone/>
            </a:pPr>
            <a:r>
              <a:rPr lang="ru-RU" b="1" dirty="0" smtClean="0"/>
              <a:t>Даниил Александрович Гранин скончался 4 июля 2017 года в г. Санкт- Петербурге.</a:t>
            </a:r>
          </a:p>
          <a:p>
            <a:pPr marL="0" indent="0">
              <a:buNone/>
            </a:pPr>
            <a:r>
              <a:rPr lang="ru-RU" b="1" dirty="0" smtClean="0"/>
              <a:t>21 декабря 2017 года Президент России подписал Указ </a:t>
            </a:r>
            <a:r>
              <a:rPr lang="ru-RU" b="1" dirty="0" smtClean="0">
                <a:solidFill>
                  <a:schemeClr val="accent1"/>
                </a:solidFill>
              </a:rPr>
              <a:t>« Об увековечении памяти Д. Гранина и праздновании 100-летия со дня рождения».</a:t>
            </a:r>
          </a:p>
          <a:p>
            <a:pPr marL="0" indent="0">
              <a:buNone/>
            </a:pPr>
            <a:r>
              <a:rPr lang="ru-RU" b="1" dirty="0" smtClean="0"/>
              <a:t>Правительству г. Санкт-Петербурга рекомендовано:</a:t>
            </a:r>
          </a:p>
          <a:p>
            <a:r>
              <a:rPr lang="ru-RU" b="1" dirty="0"/>
              <a:t>п</a:t>
            </a:r>
            <a:r>
              <a:rPr lang="ru-RU" b="1" dirty="0" smtClean="0"/>
              <a:t>рисвоить имя Гранина скверу в г. Санкт-Петербурге;</a:t>
            </a:r>
          </a:p>
          <a:p>
            <a:r>
              <a:rPr lang="ru-RU" b="1" dirty="0"/>
              <a:t>у</a:t>
            </a:r>
            <a:r>
              <a:rPr lang="ru-RU" b="1" dirty="0" smtClean="0"/>
              <a:t>становить мемориальную доску на доме, где жил Д. Гранин;</a:t>
            </a:r>
          </a:p>
          <a:p>
            <a:r>
              <a:rPr lang="ru-RU" b="1" dirty="0" smtClean="0"/>
              <a:t>в одной из библиотек г. Санкт-Петербурга создать культурно-просветительский центр Д. Гранина;</a:t>
            </a:r>
          </a:p>
          <a:p>
            <a:r>
              <a:rPr lang="ru-RU" b="1" dirty="0"/>
              <a:t>б</a:t>
            </a:r>
            <a:r>
              <a:rPr lang="ru-RU" b="1" dirty="0" smtClean="0"/>
              <a:t>иблиотеке № 9 ЦБС Невского района г. Санкт-Петербурга присвоить имя Даниила Гранина</a:t>
            </a:r>
            <a:endParaRPr lang="ru-RU" b="1" dirty="0"/>
          </a:p>
        </p:txBody>
      </p:sp>
    </p:spTree>
    <p:extLst>
      <p:ext uri="{BB962C8B-B14F-4D97-AF65-F5344CB8AC3E}">
        <p14:creationId xmlns:p14="http://schemas.microsoft.com/office/powerpoint/2010/main" val="1316671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2933" y="304801"/>
            <a:ext cx="7933266" cy="1117600"/>
          </a:xfrm>
        </p:spPr>
        <p:txBody>
          <a:bodyPr/>
          <a:lstStyle/>
          <a:p>
            <a:r>
              <a:rPr lang="ru-RU" b="1" dirty="0" smtClean="0">
                <a:solidFill>
                  <a:schemeClr val="accent1"/>
                </a:solidFill>
                <a:latin typeface="Bookman Old Style" panose="02050604050505020204" pitchFamily="18" charset="0"/>
              </a:rPr>
              <a:t>Прямой</a:t>
            </a:r>
            <a:r>
              <a:rPr lang="ru-RU" b="1" dirty="0" smtClean="0">
                <a:solidFill>
                  <a:schemeClr val="accent1"/>
                </a:solidFill>
              </a:rPr>
              <a:t> </a:t>
            </a:r>
            <a:r>
              <a:rPr lang="ru-RU" b="1" dirty="0" smtClean="0">
                <a:solidFill>
                  <a:schemeClr val="accent1"/>
                </a:solidFill>
                <a:latin typeface="Bookman Old Style" panose="02050604050505020204" pitchFamily="18" charset="0"/>
              </a:rPr>
              <a:t>разговор</a:t>
            </a:r>
            <a:endParaRPr lang="ru-RU" b="1" dirty="0">
              <a:solidFill>
                <a:schemeClr val="accent1"/>
              </a:solidFill>
              <a:latin typeface="Bookman Old Style" panose="02050604050505020204" pitchFamily="18" charset="0"/>
            </a:endParaRPr>
          </a:p>
        </p:txBody>
      </p:sp>
      <p:sp>
        <p:nvSpPr>
          <p:cNvPr id="3" name="Текст 2"/>
          <p:cNvSpPr>
            <a:spLocks noGrp="1"/>
          </p:cNvSpPr>
          <p:nvPr>
            <p:ph type="body" idx="1"/>
          </p:nvPr>
        </p:nvSpPr>
        <p:spPr>
          <a:xfrm>
            <a:off x="685800" y="1422400"/>
            <a:ext cx="3456432" cy="779680"/>
          </a:xfrm>
        </p:spPr>
        <p:txBody>
          <a:bodyPr/>
          <a:lstStyle/>
          <a:p>
            <a:r>
              <a:rPr lang="ru-RU" b="1" dirty="0" smtClean="0">
                <a:solidFill>
                  <a:schemeClr val="accent1"/>
                </a:solidFill>
              </a:rPr>
              <a:t>Публицистические работы Д. Гранина</a:t>
            </a:r>
            <a:endParaRPr lang="ru-RU" b="1" dirty="0">
              <a:solidFill>
                <a:schemeClr val="accent1"/>
              </a:solidFill>
            </a:endParaRPr>
          </a:p>
        </p:txBody>
      </p:sp>
      <p:sp>
        <p:nvSpPr>
          <p:cNvPr id="4" name="Текст 3"/>
          <p:cNvSpPr>
            <a:spLocks noGrp="1"/>
          </p:cNvSpPr>
          <p:nvPr>
            <p:ph type="body" sz="half" idx="15"/>
          </p:nvPr>
        </p:nvSpPr>
        <p:spPr>
          <a:xfrm>
            <a:off x="681915" y="2256366"/>
            <a:ext cx="3456432" cy="4398433"/>
          </a:xfrm>
        </p:spPr>
        <p:txBody>
          <a:bodyPr>
            <a:normAutofit fontScale="85000" lnSpcReduction="20000"/>
          </a:bodyPr>
          <a:lstStyle/>
          <a:p>
            <a:r>
              <a:rPr lang="ru-RU" sz="2400" b="1" dirty="0" smtClean="0">
                <a:solidFill>
                  <a:srgbClr val="002060"/>
                </a:solidFill>
              </a:rPr>
              <a:t>Эссе «Страх» (1997)</a:t>
            </a:r>
          </a:p>
          <a:p>
            <a:pPr algn="just"/>
            <a:r>
              <a:rPr lang="ru-RU" b="1" dirty="0" smtClean="0"/>
              <a:t>Это заметки про страх. О том, какое большое место в моей жизни занимал Страх, сколько прекрасных порывов души он погасил в жизни моего поколения. Осмыслить природу страха во множестве её видов.</a:t>
            </a:r>
          </a:p>
          <a:p>
            <a:pPr algn="just"/>
            <a:r>
              <a:rPr lang="ru-RU" b="1" dirty="0" smtClean="0"/>
              <a:t>Страх и любовь всегда вместе. Любовь к жизни не может быть без страха потерять жизнь. Сильнее всех страхов страх потерять близких, детей. Это выражение высшей любви.</a:t>
            </a:r>
          </a:p>
          <a:p>
            <a:pPr algn="just"/>
            <a:r>
              <a:rPr lang="ru-RU" b="1" dirty="0" smtClean="0"/>
              <a:t>Страхи определяют время, историю и личность: скажи мне, что ты более всего боишься, и я скажу, кто ты.</a:t>
            </a:r>
          </a:p>
          <a:p>
            <a:pPr algn="just"/>
            <a:r>
              <a:rPr lang="ru-RU" b="1" dirty="0" smtClean="0"/>
              <a:t>Страх перед Временем. Позже пришел трепет перед бесконечностью Вселенной, перед бесконечностью Времени. Ощущение миллионов лет до моего появления на Земле и тем более того, что и без меня время будет так же длиться, вселяет тоскливый ужас.</a:t>
            </a:r>
          </a:p>
          <a:p>
            <a:pPr algn="just"/>
            <a:r>
              <a:rPr lang="ru-RU" b="1" dirty="0" smtClean="0"/>
              <a:t>Из иерархии страхов приближение конца должно было бы занять одно из первых мест. Смерть – это Закон, а не кара.</a:t>
            </a:r>
            <a:endParaRPr lang="ru-RU" b="1" dirty="0"/>
          </a:p>
        </p:txBody>
      </p:sp>
      <p:sp>
        <p:nvSpPr>
          <p:cNvPr id="5" name="Текст 4"/>
          <p:cNvSpPr>
            <a:spLocks noGrp="1"/>
          </p:cNvSpPr>
          <p:nvPr>
            <p:ph type="body" sz="quarter" idx="3"/>
          </p:nvPr>
        </p:nvSpPr>
        <p:spPr>
          <a:xfrm>
            <a:off x="4366858" y="1566332"/>
            <a:ext cx="3456432" cy="448735"/>
          </a:xfrm>
        </p:spPr>
        <p:txBody>
          <a:bodyPr/>
          <a:lstStyle/>
          <a:p>
            <a:pPr algn="ctr"/>
            <a:r>
              <a:rPr lang="ru-RU" sz="1800" b="1" dirty="0" smtClean="0">
                <a:solidFill>
                  <a:srgbClr val="002060"/>
                </a:solidFill>
              </a:rPr>
              <a:t>«Потерянное милосердие»  (1999</a:t>
            </a:r>
            <a:r>
              <a:rPr lang="ru-RU" sz="1800" dirty="0" smtClean="0"/>
              <a:t>)</a:t>
            </a:r>
            <a:endParaRPr lang="ru-RU" sz="1800" dirty="0"/>
          </a:p>
        </p:txBody>
      </p:sp>
      <p:sp>
        <p:nvSpPr>
          <p:cNvPr id="6" name="Текст 5"/>
          <p:cNvSpPr>
            <a:spLocks noGrp="1"/>
          </p:cNvSpPr>
          <p:nvPr>
            <p:ph type="body" sz="half" idx="16"/>
          </p:nvPr>
        </p:nvSpPr>
        <p:spPr>
          <a:xfrm>
            <a:off x="4366858" y="2015068"/>
            <a:ext cx="3456432" cy="4978400"/>
          </a:xfrm>
        </p:spPr>
        <p:txBody>
          <a:bodyPr>
            <a:noAutofit/>
          </a:bodyPr>
          <a:lstStyle/>
          <a:p>
            <a:pPr algn="just"/>
            <a:r>
              <a:rPr lang="ru-RU" b="1" dirty="0" smtClean="0"/>
              <a:t>Старинное русское слово </a:t>
            </a:r>
            <a:r>
              <a:rPr lang="ru-RU" b="1" dirty="0" smtClean="0">
                <a:solidFill>
                  <a:schemeClr val="accent1"/>
                </a:solidFill>
              </a:rPr>
              <a:t>«милосердие» </a:t>
            </a:r>
            <a:r>
              <a:rPr lang="ru-RU" b="1" dirty="0" smtClean="0"/>
              <a:t>исчезло из лексикона, потому что исчезло понятие милосердия. В войну взаимопомощь была нерушимым законом. Что случилось с нами за годы мирной сытой жизни? Милосердие не профессия, не призвание. </a:t>
            </a:r>
            <a:r>
              <a:rPr lang="ru-RU" b="1" dirty="0" smtClean="0">
                <a:solidFill>
                  <a:schemeClr val="accent1"/>
                </a:solidFill>
              </a:rPr>
              <a:t>Это способность откликаться на чужую боль. </a:t>
            </a:r>
            <a:r>
              <a:rPr lang="ru-RU" b="1" dirty="0" smtClean="0"/>
              <a:t>Милосердие - составная часть нравственности. Это интимное и трудное чувство, потому что в последнее время наше общество стало обществом барыша. Но если это чувство не употребляется, не упражняется, оно слабеет и атрофируется. Милосердие начинается дома (англ. пословица).</a:t>
            </a:r>
          </a:p>
          <a:p>
            <a:pPr algn="just"/>
            <a:r>
              <a:rPr lang="ru-RU" b="1" dirty="0" smtClean="0"/>
              <a:t> Отличительная особенность русской литературы -  гуманизм. </a:t>
            </a:r>
            <a:r>
              <a:rPr lang="ru-RU" b="1" dirty="0" smtClean="0">
                <a:solidFill>
                  <a:schemeClr val="accent1"/>
                </a:solidFill>
              </a:rPr>
              <a:t>Русская литература служила добру, свободе и милосердию.</a:t>
            </a:r>
            <a:endParaRPr lang="ru-RU" b="1" dirty="0">
              <a:solidFill>
                <a:schemeClr val="accent1"/>
              </a:solidFill>
            </a:endParaRPr>
          </a:p>
        </p:txBody>
      </p:sp>
      <p:sp>
        <p:nvSpPr>
          <p:cNvPr id="8" name="Текст 7"/>
          <p:cNvSpPr>
            <a:spLocks noGrp="1"/>
          </p:cNvSpPr>
          <p:nvPr>
            <p:ph type="body" sz="half" idx="17"/>
          </p:nvPr>
        </p:nvSpPr>
        <p:spPr>
          <a:xfrm>
            <a:off x="8051801" y="3742267"/>
            <a:ext cx="3456432" cy="2912532"/>
          </a:xfrm>
        </p:spPr>
        <p:txBody>
          <a:bodyPr>
            <a:normAutofit fontScale="92500" lnSpcReduction="20000"/>
          </a:bodyPr>
          <a:lstStyle/>
          <a:p>
            <a:pPr algn="just"/>
            <a:endParaRPr lang="ru-RU" sz="1800" b="1" dirty="0" smtClean="0">
              <a:solidFill>
                <a:srgbClr val="002060"/>
              </a:solidFill>
            </a:endParaRPr>
          </a:p>
          <a:p>
            <a:pPr algn="just"/>
            <a:endParaRPr lang="ru-RU" sz="1800" b="1" dirty="0">
              <a:solidFill>
                <a:srgbClr val="002060"/>
              </a:solidFill>
            </a:endParaRPr>
          </a:p>
          <a:p>
            <a:pPr algn="just"/>
            <a:r>
              <a:rPr lang="ru-RU" sz="1800" b="1" dirty="0" smtClean="0">
                <a:solidFill>
                  <a:srgbClr val="002060"/>
                </a:solidFill>
              </a:rPr>
              <a:t>«Размышление перед портретом, которого нет» (1968)  </a:t>
            </a:r>
            <a:r>
              <a:rPr lang="ru-RU" b="1" dirty="0" smtClean="0">
                <a:solidFill>
                  <a:srgbClr val="002060"/>
                </a:solidFill>
              </a:rPr>
              <a:t>- </a:t>
            </a:r>
            <a:r>
              <a:rPr lang="ru-RU" b="1" dirty="0" smtClean="0"/>
              <a:t>о Василии Петрове, профессоре математики и физики Медико-хирургической академии.</a:t>
            </a:r>
          </a:p>
          <a:p>
            <a:pPr algn="just"/>
            <a:endParaRPr lang="ru-RU" b="1" dirty="0">
              <a:solidFill>
                <a:srgbClr val="002060"/>
              </a:solidFill>
            </a:endParaRPr>
          </a:p>
          <a:p>
            <a:pPr algn="just"/>
            <a:r>
              <a:rPr lang="ru-RU" sz="1800" b="1" dirty="0" smtClean="0">
                <a:solidFill>
                  <a:srgbClr val="002060"/>
                </a:solidFill>
              </a:rPr>
              <a:t>«Повесть об одном учёном и одном императоре» (1970) – </a:t>
            </a:r>
            <a:r>
              <a:rPr lang="ru-RU" b="1" dirty="0" smtClean="0"/>
              <a:t>о судьбе великого учёного-путешественника и математика Доменико </a:t>
            </a:r>
            <a:r>
              <a:rPr lang="ru-RU" b="1" dirty="0" err="1" smtClean="0"/>
              <a:t>Араго</a:t>
            </a:r>
            <a:r>
              <a:rPr lang="ru-RU" b="1" dirty="0" smtClean="0"/>
              <a:t> и широко известном императоре Наполеоне</a:t>
            </a:r>
            <a:endParaRPr lang="ru-RU" b="1" dirty="0"/>
          </a:p>
        </p:txBody>
      </p:sp>
      <p:pic>
        <p:nvPicPr>
          <p:cNvPr id="9" name="Рисунок 8"/>
          <p:cNvPicPr>
            <a:picLocks noChangeAspect="1"/>
          </p:cNvPicPr>
          <p:nvPr/>
        </p:nvPicPr>
        <p:blipFill>
          <a:blip r:embed="rId2"/>
          <a:stretch>
            <a:fillRect/>
          </a:stretch>
        </p:blipFill>
        <p:spPr>
          <a:xfrm>
            <a:off x="8060266" y="1422401"/>
            <a:ext cx="3318933" cy="2810932"/>
          </a:xfrm>
          <a:prstGeom prst="rect">
            <a:avLst/>
          </a:prstGeom>
        </p:spPr>
      </p:pic>
    </p:spTree>
    <p:extLst>
      <p:ext uri="{BB962C8B-B14F-4D97-AF65-F5344CB8AC3E}">
        <p14:creationId xmlns:p14="http://schemas.microsoft.com/office/powerpoint/2010/main" val="3351809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4400" y="372533"/>
            <a:ext cx="6781799" cy="855273"/>
          </a:xfrm>
        </p:spPr>
        <p:txBody>
          <a:bodyPr>
            <a:normAutofit/>
          </a:bodyPr>
          <a:lstStyle/>
          <a:p>
            <a:r>
              <a:rPr lang="ru-RU" sz="4800" b="1" dirty="0" smtClean="0">
                <a:solidFill>
                  <a:schemeClr val="accent1"/>
                </a:solidFill>
              </a:rPr>
              <a:t>Г</a:t>
            </a:r>
            <a:r>
              <a:rPr lang="ru-RU" b="1" dirty="0" smtClean="0">
                <a:solidFill>
                  <a:schemeClr val="accent1"/>
                </a:solidFill>
              </a:rPr>
              <a:t>ранин-</a:t>
            </a:r>
            <a:r>
              <a:rPr lang="ru-RU" b="1" dirty="0" smtClean="0">
                <a:solidFill>
                  <a:schemeClr val="accent1"/>
                </a:solidFill>
                <a:latin typeface="Bookman Old Style" panose="02050604050505020204" pitchFamily="18" charset="0"/>
              </a:rPr>
              <a:t>публицист</a:t>
            </a:r>
            <a:endParaRPr lang="ru-RU" b="1" dirty="0">
              <a:solidFill>
                <a:schemeClr val="accent1"/>
              </a:solidFill>
              <a:latin typeface="Bookman Old Style" panose="02050604050505020204" pitchFamily="18" charset="0"/>
            </a:endParaRPr>
          </a:p>
        </p:txBody>
      </p:sp>
      <p:sp>
        <p:nvSpPr>
          <p:cNvPr id="4" name="Текст 3"/>
          <p:cNvSpPr>
            <a:spLocks noGrp="1"/>
          </p:cNvSpPr>
          <p:nvPr>
            <p:ph type="body" idx="1"/>
          </p:nvPr>
        </p:nvSpPr>
        <p:spPr>
          <a:xfrm>
            <a:off x="2506132" y="1507066"/>
            <a:ext cx="3602166" cy="4216401"/>
          </a:xfrm>
        </p:spPr>
        <p:txBody>
          <a:bodyPr/>
          <a:lstStyle/>
          <a:p>
            <a:pPr algn="just"/>
            <a:r>
              <a:rPr lang="ru-RU" sz="2000" b="1" dirty="0" smtClean="0"/>
              <a:t>Гранин Д. А. </a:t>
            </a:r>
            <a:r>
              <a:rPr lang="ru-RU" sz="2000" b="1" dirty="0" err="1" smtClean="0">
                <a:solidFill>
                  <a:schemeClr val="accent1"/>
                </a:solidFill>
              </a:rPr>
              <a:t>Интелегенды</a:t>
            </a:r>
            <a:r>
              <a:rPr lang="ru-RU" sz="2000" b="1" dirty="0" smtClean="0"/>
              <a:t>: статьи, выступления, эссе</a:t>
            </a:r>
            <a:r>
              <a:rPr lang="ru-RU" sz="2000" b="1" dirty="0"/>
              <a:t> </a:t>
            </a:r>
            <a:r>
              <a:rPr lang="ru-RU" sz="2000" b="1" dirty="0" smtClean="0"/>
              <a:t>/ Д. А. Гранин. – 2-е изд., </a:t>
            </a:r>
            <a:r>
              <a:rPr lang="ru-RU" sz="2000" b="1" dirty="0" err="1" smtClean="0"/>
              <a:t>перераб</a:t>
            </a:r>
            <a:r>
              <a:rPr lang="ru-RU" sz="2000" b="1" dirty="0" smtClean="0"/>
              <a:t>. и доп. - СПб: </a:t>
            </a:r>
            <a:r>
              <a:rPr lang="ru-RU" sz="2000" b="1" dirty="0" err="1" smtClean="0"/>
              <a:t>СПбГУП</a:t>
            </a:r>
            <a:r>
              <a:rPr lang="ru-RU" sz="2000" b="1" dirty="0" smtClean="0"/>
              <a:t>, 2015. – 640 с. (Почётные доктора Университета).</a:t>
            </a:r>
          </a:p>
          <a:p>
            <a:pPr algn="just"/>
            <a:endParaRPr lang="ru-RU" sz="2000" b="1" dirty="0"/>
          </a:p>
          <a:p>
            <a:pPr algn="just"/>
            <a:endParaRPr lang="ru-RU" sz="1400" b="1" i="1" dirty="0" smtClean="0"/>
          </a:p>
          <a:p>
            <a:pPr algn="just"/>
            <a:r>
              <a:rPr lang="ru-RU" sz="1400" b="1" i="1" dirty="0" smtClean="0"/>
              <a:t>Размышления автора о судьбах мира, отечественной истории, войне, блокаде, человеческих взаимоотношениях,</a:t>
            </a:r>
            <a:r>
              <a:rPr lang="en-US" sz="1400" b="1" i="1" dirty="0" smtClean="0"/>
              <a:t> </a:t>
            </a:r>
            <a:r>
              <a:rPr lang="ru-RU" sz="1400" b="1" i="1" dirty="0" smtClean="0"/>
              <a:t>нравственности, творчестве.</a:t>
            </a:r>
            <a:endParaRPr lang="ru-RU" sz="1400" b="1" i="1" dirty="0"/>
          </a:p>
        </p:txBody>
      </p:sp>
      <p:sp>
        <p:nvSpPr>
          <p:cNvPr id="8" name="Текст 7"/>
          <p:cNvSpPr>
            <a:spLocks noGrp="1"/>
          </p:cNvSpPr>
          <p:nvPr>
            <p:ph type="body" sz="quarter" idx="3"/>
          </p:nvPr>
        </p:nvSpPr>
        <p:spPr>
          <a:xfrm>
            <a:off x="8501512" y="1227807"/>
            <a:ext cx="3261904" cy="4495660"/>
          </a:xfrm>
        </p:spPr>
        <p:txBody>
          <a:bodyPr/>
          <a:lstStyle/>
          <a:p>
            <a:pPr algn="just"/>
            <a:r>
              <a:rPr lang="ru-RU" sz="2000" b="1" dirty="0" smtClean="0"/>
              <a:t>Гранин Д. А. </a:t>
            </a:r>
            <a:r>
              <a:rPr lang="ru-RU" sz="2000" b="1" dirty="0" smtClean="0">
                <a:solidFill>
                  <a:schemeClr val="accent1"/>
                </a:solidFill>
              </a:rPr>
              <a:t>Тайный знак Петербурга </a:t>
            </a:r>
            <a:r>
              <a:rPr lang="ru-RU" sz="2000" b="1" dirty="0" smtClean="0"/>
              <a:t>/ Д. А. Гранин. - СПб.: Издательство «</a:t>
            </a:r>
            <a:r>
              <a:rPr lang="en-US" sz="2000" b="1" dirty="0" smtClean="0"/>
              <a:t>Logos</a:t>
            </a:r>
            <a:r>
              <a:rPr lang="ru-RU" sz="2000" b="1" dirty="0" smtClean="0"/>
              <a:t>», 2000. - 608 с. : ил. (Знаменитые петербуржцы о городе и о людях</a:t>
            </a:r>
            <a:r>
              <a:rPr lang="ru-RU" b="1" dirty="0" smtClean="0"/>
              <a:t>).</a:t>
            </a:r>
          </a:p>
          <a:p>
            <a:pPr algn="just"/>
            <a:endParaRPr lang="ru-RU" sz="1400" b="1" dirty="0" smtClean="0"/>
          </a:p>
          <a:p>
            <a:pPr algn="just"/>
            <a:endParaRPr lang="ru-RU" sz="1400" b="1" dirty="0"/>
          </a:p>
          <a:p>
            <a:pPr algn="just"/>
            <a:r>
              <a:rPr lang="ru-RU" sz="1400" b="1" dirty="0" smtClean="0"/>
              <a:t>Книга  объединила статьи, посвященные Петербургу, портреты выдающихся деятелей культуры,</a:t>
            </a:r>
            <a:r>
              <a:rPr lang="en-US" sz="1400" b="1" dirty="0" smtClean="0"/>
              <a:t> </a:t>
            </a:r>
            <a:r>
              <a:rPr lang="ru-RU" sz="1400" b="1" dirty="0" smtClean="0"/>
              <a:t>науки и искусства </a:t>
            </a:r>
            <a:r>
              <a:rPr lang="en-US" sz="1400" b="1" dirty="0" smtClean="0"/>
              <a:t>XX </a:t>
            </a:r>
            <a:r>
              <a:rPr lang="ru-RU" sz="1400" b="1" dirty="0" smtClean="0"/>
              <a:t>века,</a:t>
            </a:r>
            <a:r>
              <a:rPr lang="en-US" sz="1400" b="1" dirty="0" smtClean="0"/>
              <a:t> </a:t>
            </a:r>
            <a:r>
              <a:rPr lang="ru-RU" sz="1400" b="1" dirty="0" smtClean="0"/>
              <a:t>литературные эссе о классиках русской литературы</a:t>
            </a:r>
            <a:r>
              <a:rPr lang="ru-RU" sz="1600" b="1" dirty="0"/>
              <a:t>.</a:t>
            </a:r>
          </a:p>
        </p:txBody>
      </p:sp>
      <p:pic>
        <p:nvPicPr>
          <p:cNvPr id="11" name="Рисунок 10"/>
          <p:cNvPicPr>
            <a:picLocks noChangeAspect="1"/>
          </p:cNvPicPr>
          <p:nvPr/>
        </p:nvPicPr>
        <p:blipFill rotWithShape="1">
          <a:blip r:embed="rId2"/>
          <a:srcRect b="3902"/>
          <a:stretch/>
        </p:blipFill>
        <p:spPr>
          <a:xfrm>
            <a:off x="112918" y="1574800"/>
            <a:ext cx="2322273" cy="4030133"/>
          </a:xfrm>
          <a:prstGeom prst="rect">
            <a:avLst/>
          </a:prstGeom>
        </p:spPr>
      </p:pic>
      <p:pic>
        <p:nvPicPr>
          <p:cNvPr id="3" name="Рисунок 2"/>
          <p:cNvPicPr>
            <a:picLocks noChangeAspect="1"/>
          </p:cNvPicPr>
          <p:nvPr/>
        </p:nvPicPr>
        <p:blipFill>
          <a:blip r:embed="rId3"/>
          <a:stretch>
            <a:fillRect/>
          </a:stretch>
        </p:blipFill>
        <p:spPr>
          <a:xfrm>
            <a:off x="6179239" y="1557866"/>
            <a:ext cx="2291213" cy="4216400"/>
          </a:xfrm>
          <a:prstGeom prst="rect">
            <a:avLst/>
          </a:prstGeom>
        </p:spPr>
      </p:pic>
    </p:spTree>
    <p:extLst>
      <p:ext uri="{BB962C8B-B14F-4D97-AF65-F5344CB8AC3E}">
        <p14:creationId xmlns:p14="http://schemas.microsoft.com/office/powerpoint/2010/main" val="3118802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ru-RU" b="1" dirty="0" smtClean="0">
                <a:solidFill>
                  <a:schemeClr val="accent1"/>
                </a:solidFill>
                <a:latin typeface="Bookman Old Style" panose="02050604050505020204" pitchFamily="18" charset="0"/>
              </a:rPr>
              <a:t>Один из последних</a:t>
            </a:r>
            <a:endParaRPr lang="ru-RU" b="1" dirty="0">
              <a:solidFill>
                <a:schemeClr val="accent1"/>
              </a:solidFill>
              <a:latin typeface="Bookman Old Style" panose="02050604050505020204" pitchFamily="18" charset="0"/>
            </a:endParaRPr>
          </a:p>
        </p:txBody>
      </p:sp>
      <p:sp>
        <p:nvSpPr>
          <p:cNvPr id="11" name="Объект 10"/>
          <p:cNvSpPr>
            <a:spLocks noGrp="1"/>
          </p:cNvSpPr>
          <p:nvPr>
            <p:ph sz="half" idx="2"/>
          </p:nvPr>
        </p:nvSpPr>
        <p:spPr>
          <a:xfrm>
            <a:off x="5740400" y="2194559"/>
            <a:ext cx="5765800" cy="4024125"/>
          </a:xfrm>
        </p:spPr>
        <p:txBody>
          <a:bodyPr>
            <a:normAutofit/>
          </a:bodyPr>
          <a:lstStyle/>
          <a:p>
            <a:pPr marL="0" indent="0" algn="just">
              <a:spcBef>
                <a:spcPts val="0"/>
              </a:spcBef>
              <a:buNone/>
            </a:pPr>
            <a:r>
              <a:rPr lang="ru-RU" sz="1800" b="1" dirty="0" smtClean="0">
                <a:solidFill>
                  <a:schemeClr val="accent1"/>
                </a:solidFill>
              </a:rPr>
              <a:t>Д. С. Лихачёв – гордость и любовь Петербурга</a:t>
            </a:r>
            <a:r>
              <a:rPr lang="ru-RU" sz="1800" b="1" dirty="0" smtClean="0"/>
              <a:t>. Один из последних образцов русской интеллигенции</a:t>
            </a:r>
            <a:r>
              <a:rPr lang="ru-RU" sz="2400" b="1" dirty="0" smtClean="0"/>
              <a:t>. </a:t>
            </a:r>
            <a:r>
              <a:rPr lang="ru-RU" sz="1800" b="1" dirty="0" smtClean="0"/>
              <a:t>Миссионер русского искусства. У Лихачёва был талант  - талант ответственности. Перед историей, обществом. Перед самим собой. Перед своим прошлым. Перед своей верой.</a:t>
            </a:r>
          </a:p>
          <a:p>
            <a:pPr marL="0" indent="0" algn="just">
              <a:spcBef>
                <a:spcPts val="0"/>
              </a:spcBef>
              <a:buNone/>
            </a:pPr>
            <a:r>
              <a:rPr lang="ru-RU" sz="1800" b="1" dirty="0" smtClean="0"/>
              <a:t>Он стал безмолвным призывом каждому из нас: мы можем гораздо больше, чем делаем. Мы можем быть гораздо больше, чем мы есть. Мы можем гораздо больше сделать, чем делаем. Если не будем искать оправдания. Жизнь показывает, что это трудно, но не безнадёжно. </a:t>
            </a:r>
            <a:endParaRPr lang="ru-RU" sz="1800" b="1" dirty="0"/>
          </a:p>
        </p:txBody>
      </p:sp>
      <p:pic>
        <p:nvPicPr>
          <p:cNvPr id="14" name="Объект 13"/>
          <p:cNvPicPr>
            <a:picLocks noGrp="1" noChangeAspect="1"/>
          </p:cNvPicPr>
          <p:nvPr>
            <p:ph sz="half" idx="1"/>
          </p:nvPr>
        </p:nvPicPr>
        <p:blipFill>
          <a:blip r:embed="rId2"/>
          <a:stretch>
            <a:fillRect/>
          </a:stretch>
        </p:blipFill>
        <p:spPr>
          <a:xfrm>
            <a:off x="186267" y="1744133"/>
            <a:ext cx="5393266" cy="4672288"/>
          </a:xfrm>
          <a:prstGeom prst="rect">
            <a:avLst/>
          </a:prstGeom>
        </p:spPr>
      </p:pic>
    </p:spTree>
    <p:extLst>
      <p:ext uri="{BB962C8B-B14F-4D97-AF65-F5344CB8AC3E}">
        <p14:creationId xmlns:p14="http://schemas.microsoft.com/office/powerpoint/2010/main" val="27850068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694267"/>
            <a:ext cx="8610600" cy="1168400"/>
          </a:xfrm>
        </p:spPr>
        <p:txBody>
          <a:bodyPr>
            <a:normAutofit/>
          </a:bodyPr>
          <a:lstStyle/>
          <a:p>
            <a:r>
              <a:rPr lang="ru-RU" sz="3600" b="1" dirty="0" smtClean="0">
                <a:solidFill>
                  <a:schemeClr val="accent1"/>
                </a:solidFill>
                <a:latin typeface="Bookman Old Style" panose="02050604050505020204" pitchFamily="18" charset="0"/>
              </a:rPr>
              <a:t>Мемуары на фоне столетия</a:t>
            </a:r>
            <a:endParaRPr lang="ru-RU" sz="3600" b="1" dirty="0">
              <a:solidFill>
                <a:schemeClr val="accent1"/>
              </a:solidFill>
              <a:latin typeface="Bookman Old Style" panose="02050604050505020204" pitchFamily="18" charset="0"/>
            </a:endParaRPr>
          </a:p>
        </p:txBody>
      </p:sp>
      <p:sp>
        <p:nvSpPr>
          <p:cNvPr id="3" name="Текст 2"/>
          <p:cNvSpPr>
            <a:spLocks noGrp="1"/>
          </p:cNvSpPr>
          <p:nvPr>
            <p:ph type="body" idx="1"/>
          </p:nvPr>
        </p:nvSpPr>
        <p:spPr>
          <a:xfrm>
            <a:off x="3582458" y="1862667"/>
            <a:ext cx="4833409" cy="372533"/>
          </a:xfrm>
        </p:spPr>
        <p:txBody>
          <a:bodyPr>
            <a:normAutofit/>
          </a:bodyPr>
          <a:lstStyle/>
          <a:p>
            <a:r>
              <a:rPr lang="ru-RU" sz="1800" b="1" dirty="0" smtClean="0"/>
              <a:t>Откуда у воспоминаний такая власть?</a:t>
            </a:r>
            <a:endParaRPr lang="ru-RU" sz="1800" b="1" dirty="0"/>
          </a:p>
        </p:txBody>
      </p:sp>
      <p:sp>
        <p:nvSpPr>
          <p:cNvPr id="4" name="Объект 3"/>
          <p:cNvSpPr>
            <a:spLocks noGrp="1"/>
          </p:cNvSpPr>
          <p:nvPr>
            <p:ph sz="half" idx="2"/>
          </p:nvPr>
        </p:nvSpPr>
        <p:spPr>
          <a:xfrm>
            <a:off x="3403600" y="2523067"/>
            <a:ext cx="5198533" cy="3962399"/>
          </a:xfrm>
        </p:spPr>
        <p:txBody>
          <a:bodyPr>
            <a:normAutofit/>
          </a:bodyPr>
          <a:lstStyle/>
          <a:p>
            <a:pPr algn="just"/>
            <a:r>
              <a:rPr lang="ru-RU" sz="1800" b="1" dirty="0" smtClean="0"/>
              <a:t>В последние годы  Д. Гранин посвятил себя мемуарам.</a:t>
            </a:r>
          </a:p>
          <a:p>
            <a:pPr algn="just"/>
            <a:r>
              <a:rPr lang="ru-RU" sz="1800" b="1" dirty="0" smtClean="0">
                <a:solidFill>
                  <a:schemeClr val="accent1"/>
                </a:solidFill>
              </a:rPr>
              <a:t>«Причуды моей памяти» (2009)- </a:t>
            </a:r>
            <a:r>
              <a:rPr lang="ru-RU" sz="1800" b="1" dirty="0" smtClean="0"/>
              <a:t>краткие заметки о всей своей жизни.</a:t>
            </a:r>
          </a:p>
          <a:p>
            <a:pPr algn="just"/>
            <a:r>
              <a:rPr lang="ru-RU" sz="1800" b="1" dirty="0" smtClean="0">
                <a:solidFill>
                  <a:schemeClr val="accent1"/>
                </a:solidFill>
              </a:rPr>
              <a:t>«Всё было не совсем так» (2010).</a:t>
            </a:r>
          </a:p>
          <a:p>
            <a:pPr marL="0" indent="0" algn="just">
              <a:buNone/>
            </a:pPr>
            <a:r>
              <a:rPr lang="ru-RU" sz="1800" b="1" dirty="0" smtClean="0"/>
              <a:t>Книга удивит читателя. В ней нет сюжета и главного героя, намеренно нарушена хронология, смешное переплетается с трагическим, сложное - с простым. Но читать безумно интересно, потому что из отдельных историй, мыслей автора складывается яркая картинка, противоречивая и неоднозначная, как сама жизнь.</a:t>
            </a:r>
            <a:endParaRPr lang="ru-RU" sz="1800" b="1" dirty="0"/>
          </a:p>
        </p:txBody>
      </p:sp>
      <p:pic>
        <p:nvPicPr>
          <p:cNvPr id="7" name="Объект 6"/>
          <p:cNvPicPr>
            <a:picLocks noGrp="1" noChangeAspect="1"/>
          </p:cNvPicPr>
          <p:nvPr>
            <p:ph sz="quarter" idx="4"/>
          </p:nvPr>
        </p:nvPicPr>
        <p:blipFill rotWithShape="1">
          <a:blip r:embed="rId2"/>
          <a:srcRect l="5547" t="22760" r="61725" b="1099"/>
          <a:stretch/>
        </p:blipFill>
        <p:spPr>
          <a:xfrm>
            <a:off x="618066" y="1710267"/>
            <a:ext cx="2531534" cy="4775199"/>
          </a:xfrm>
          <a:prstGeom prst="rect">
            <a:avLst/>
          </a:prstGeom>
        </p:spPr>
      </p:pic>
      <p:pic>
        <p:nvPicPr>
          <p:cNvPr id="5" name="Рисунок 4"/>
          <p:cNvPicPr>
            <a:picLocks noChangeAspect="1"/>
          </p:cNvPicPr>
          <p:nvPr/>
        </p:nvPicPr>
        <p:blipFill>
          <a:blip r:embed="rId3"/>
          <a:stretch>
            <a:fillRect/>
          </a:stretch>
        </p:blipFill>
        <p:spPr>
          <a:xfrm>
            <a:off x="8856133" y="1642533"/>
            <a:ext cx="2650067" cy="4673600"/>
          </a:xfrm>
          <a:prstGeom prst="rect">
            <a:avLst/>
          </a:prstGeom>
        </p:spPr>
      </p:pic>
    </p:spTree>
    <p:extLst>
      <p:ext uri="{BB962C8B-B14F-4D97-AF65-F5344CB8AC3E}">
        <p14:creationId xmlns:p14="http://schemas.microsoft.com/office/powerpoint/2010/main" val="2172281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16132" y="406400"/>
            <a:ext cx="5689601" cy="1168400"/>
          </a:xfrm>
        </p:spPr>
        <p:txBody>
          <a:bodyPr>
            <a:normAutofit/>
          </a:bodyPr>
          <a:lstStyle/>
          <a:p>
            <a:r>
              <a:rPr lang="ru-RU" b="1" dirty="0" smtClean="0">
                <a:solidFill>
                  <a:schemeClr val="accent1"/>
                </a:solidFill>
                <a:latin typeface="Bookman Old Style" panose="02050604050505020204" pitchFamily="18" charset="0"/>
              </a:rPr>
              <a:t>«</a:t>
            </a:r>
            <a:r>
              <a:rPr lang="ru-RU" sz="4800" b="1" cap="none" dirty="0" smtClean="0">
                <a:solidFill>
                  <a:schemeClr val="accent1"/>
                </a:solidFill>
                <a:latin typeface="Bookman Old Style" panose="02050604050505020204" pitchFamily="18" charset="0"/>
              </a:rPr>
              <a:t>Мой лейтенант</a:t>
            </a:r>
            <a:r>
              <a:rPr lang="ru-RU" b="1" dirty="0" smtClean="0">
                <a:solidFill>
                  <a:schemeClr val="accent1"/>
                </a:solidFill>
                <a:latin typeface="Bookman Old Style" panose="02050604050505020204" pitchFamily="18" charset="0"/>
              </a:rPr>
              <a:t>»</a:t>
            </a:r>
            <a:endParaRPr lang="ru-RU" b="1" dirty="0">
              <a:solidFill>
                <a:schemeClr val="accent1"/>
              </a:solidFill>
              <a:latin typeface="Bookman Old Style" panose="02050604050505020204" pitchFamily="18" charset="0"/>
            </a:endParaRPr>
          </a:p>
        </p:txBody>
      </p:sp>
      <p:sp>
        <p:nvSpPr>
          <p:cNvPr id="12" name="Текст 11"/>
          <p:cNvSpPr>
            <a:spLocks noGrp="1"/>
          </p:cNvSpPr>
          <p:nvPr>
            <p:ph type="body" idx="1"/>
          </p:nvPr>
        </p:nvSpPr>
        <p:spPr>
          <a:xfrm>
            <a:off x="3166535" y="1439332"/>
            <a:ext cx="3996264" cy="879868"/>
          </a:xfrm>
        </p:spPr>
        <p:txBody>
          <a:bodyPr>
            <a:normAutofit fontScale="62500" lnSpcReduction="20000"/>
          </a:bodyPr>
          <a:lstStyle/>
          <a:p>
            <a:pPr algn="just"/>
            <a:r>
              <a:rPr lang="ru-RU" b="1" dirty="0" smtClean="0">
                <a:solidFill>
                  <a:schemeClr val="accent1"/>
                </a:solidFill>
              </a:rPr>
              <a:t>Даниил Гранин выпустил книгу в 92 года. За роман получил в 2012 году первую премию «Большой книги»</a:t>
            </a:r>
            <a:endParaRPr lang="ru-RU" b="1" dirty="0">
              <a:solidFill>
                <a:schemeClr val="accent1"/>
              </a:solidFill>
            </a:endParaRPr>
          </a:p>
        </p:txBody>
      </p:sp>
      <p:sp>
        <p:nvSpPr>
          <p:cNvPr id="13" name="Объект 12"/>
          <p:cNvSpPr>
            <a:spLocks noGrp="1"/>
          </p:cNvSpPr>
          <p:nvPr>
            <p:ph sz="half" idx="2"/>
          </p:nvPr>
        </p:nvSpPr>
        <p:spPr>
          <a:xfrm>
            <a:off x="2980266" y="2404534"/>
            <a:ext cx="4182533" cy="3786675"/>
          </a:xfrm>
        </p:spPr>
        <p:txBody>
          <a:bodyPr>
            <a:normAutofit lnSpcReduction="10000"/>
          </a:bodyPr>
          <a:lstStyle/>
          <a:p>
            <a:pPr algn="just"/>
            <a:r>
              <a:rPr lang="ru-RU" sz="1800" b="1" dirty="0" smtClean="0">
                <a:solidFill>
                  <a:schemeClr val="accent1"/>
                </a:solidFill>
              </a:rPr>
              <a:t>«Мой лейтенант» (2011)  </a:t>
            </a:r>
            <a:r>
              <a:rPr lang="ru-RU" sz="1800" b="1" dirty="0" smtClean="0"/>
              <a:t>Д. Гранина – это взгляд на Великую Отечественную войну с изнанки, не с точки зрения генералов и маршалов, спокойно отправляющих в пекло и мясорубку целые армии, а с точки зрения простых солдат, это взгляд изнутри, из траншей и окопов.</a:t>
            </a:r>
          </a:p>
          <a:p>
            <a:pPr algn="just"/>
            <a:r>
              <a:rPr lang="ru-RU" sz="1800" b="1" dirty="0" smtClean="0"/>
              <a:t>Это последняя книга о войне, написанная человеком, честно её прошедшим.</a:t>
            </a:r>
          </a:p>
          <a:p>
            <a:pPr algn="just"/>
            <a:r>
              <a:rPr lang="ru-RU" sz="1800" b="1" dirty="0" smtClean="0"/>
              <a:t>Это книга страшная и обязательная для чтения.</a:t>
            </a:r>
            <a:endParaRPr lang="ru-RU" sz="1800" b="1" dirty="0"/>
          </a:p>
        </p:txBody>
      </p:sp>
      <p:pic>
        <p:nvPicPr>
          <p:cNvPr id="18" name="Рисунок 17"/>
          <p:cNvPicPr>
            <a:picLocks noChangeAspect="1"/>
          </p:cNvPicPr>
          <p:nvPr/>
        </p:nvPicPr>
        <p:blipFill rotWithShape="1">
          <a:blip r:embed="rId2"/>
          <a:srcRect l="5219" t="24301" r="48795" b="42410"/>
          <a:stretch/>
        </p:blipFill>
        <p:spPr>
          <a:xfrm>
            <a:off x="7255933" y="1591733"/>
            <a:ext cx="4656666" cy="4684810"/>
          </a:xfrm>
          <a:prstGeom prst="rect">
            <a:avLst/>
          </a:prstGeom>
        </p:spPr>
      </p:pic>
      <p:pic>
        <p:nvPicPr>
          <p:cNvPr id="21" name="Рисунок 20"/>
          <p:cNvPicPr>
            <a:picLocks noChangeAspect="1"/>
          </p:cNvPicPr>
          <p:nvPr/>
        </p:nvPicPr>
        <p:blipFill>
          <a:blip r:embed="rId3"/>
          <a:stretch>
            <a:fillRect/>
          </a:stretch>
        </p:blipFill>
        <p:spPr>
          <a:xfrm>
            <a:off x="355601" y="1574800"/>
            <a:ext cx="2624666" cy="4701743"/>
          </a:xfrm>
          <a:prstGeom prst="rect">
            <a:avLst/>
          </a:prstGeom>
        </p:spPr>
      </p:pic>
    </p:spTree>
    <p:extLst>
      <p:ext uri="{BB962C8B-B14F-4D97-AF65-F5344CB8AC3E}">
        <p14:creationId xmlns:p14="http://schemas.microsoft.com/office/powerpoint/2010/main" val="14383628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0798" y="253999"/>
            <a:ext cx="7874001" cy="1049868"/>
          </a:xfrm>
        </p:spPr>
        <p:txBody>
          <a:bodyPr>
            <a:normAutofit fontScale="90000"/>
          </a:bodyPr>
          <a:lstStyle/>
          <a:p>
            <a:r>
              <a:rPr lang="ru-RU" b="1" dirty="0">
                <a:solidFill>
                  <a:schemeClr val="accent1"/>
                </a:solidFill>
                <a:latin typeface="Bookman Old Style" panose="02050604050505020204" pitchFamily="18" charset="0"/>
              </a:rPr>
              <a:t> </a:t>
            </a:r>
            <a:r>
              <a:rPr lang="ru-RU" b="1" dirty="0" smtClean="0">
                <a:solidFill>
                  <a:schemeClr val="accent1"/>
                </a:solidFill>
                <a:latin typeface="Bookman Old Style" panose="02050604050505020204" pitchFamily="18" charset="0"/>
              </a:rPr>
              <a:t> </a:t>
            </a:r>
            <a:br>
              <a:rPr lang="ru-RU" b="1" dirty="0" smtClean="0">
                <a:solidFill>
                  <a:schemeClr val="accent1"/>
                </a:solidFill>
                <a:latin typeface="Bookman Old Style" panose="02050604050505020204" pitchFamily="18" charset="0"/>
              </a:rPr>
            </a:br>
            <a:r>
              <a:rPr lang="ru-RU" b="1" dirty="0" smtClean="0">
                <a:solidFill>
                  <a:schemeClr val="accent1"/>
                </a:solidFill>
                <a:latin typeface="Bookman Old Style" panose="02050604050505020204" pitchFamily="18" charset="0"/>
              </a:rPr>
              <a:t>Мысли о разном</a:t>
            </a:r>
            <a:endParaRPr lang="ru-RU" b="1" dirty="0">
              <a:solidFill>
                <a:schemeClr val="accent1"/>
              </a:solidFill>
              <a:latin typeface="Bookman Old Style" panose="02050604050505020204" pitchFamily="18" charset="0"/>
            </a:endParaRPr>
          </a:p>
        </p:txBody>
      </p:sp>
      <p:sp>
        <p:nvSpPr>
          <p:cNvPr id="4" name="Объект 3"/>
          <p:cNvSpPr>
            <a:spLocks noGrp="1"/>
          </p:cNvSpPr>
          <p:nvPr>
            <p:ph sz="half" idx="2"/>
          </p:nvPr>
        </p:nvSpPr>
        <p:spPr>
          <a:xfrm>
            <a:off x="237067" y="1422401"/>
            <a:ext cx="6333065" cy="4796286"/>
          </a:xfrm>
        </p:spPr>
        <p:txBody>
          <a:bodyPr>
            <a:noAutofit/>
          </a:bodyPr>
          <a:lstStyle/>
          <a:p>
            <a:pPr algn="just"/>
            <a:r>
              <a:rPr lang="ru-RU" sz="1400" b="1" dirty="0" smtClean="0"/>
              <a:t>Моё правило</a:t>
            </a:r>
            <a:r>
              <a:rPr lang="ru-RU" sz="1400" b="1" dirty="0" smtClean="0">
                <a:solidFill>
                  <a:schemeClr val="accent1"/>
                </a:solidFill>
              </a:rPr>
              <a:t>: </a:t>
            </a:r>
            <a:r>
              <a:rPr lang="ru-RU" sz="1400" b="1" dirty="0" smtClean="0">
                <a:solidFill>
                  <a:srgbClr val="002060"/>
                </a:solidFill>
              </a:rPr>
              <a:t>сегодняшний день – мой самый счастливый день в жизни.</a:t>
            </a:r>
            <a:r>
              <a:rPr lang="ru-RU" sz="1400" b="1" dirty="0" smtClean="0"/>
              <a:t> Потому что большую часть жизни мы живём, или вспоминая хорошее, или надеясь на хорошее.</a:t>
            </a:r>
          </a:p>
          <a:p>
            <a:pPr algn="just"/>
            <a:r>
              <a:rPr lang="ru-RU" sz="1400" b="1" dirty="0" smtClean="0"/>
              <a:t>Есть понятия неделимые. К примеру, совесть. Или она есть, или её нет. Не бывает человек наполовину совестливым.</a:t>
            </a:r>
          </a:p>
          <a:p>
            <a:pPr algn="just"/>
            <a:r>
              <a:rPr lang="ru-RU" sz="1400" b="1" dirty="0" smtClean="0"/>
              <a:t>Меня прежде всего </a:t>
            </a:r>
            <a:r>
              <a:rPr lang="ru-RU" sz="1400" b="1" dirty="0" smtClean="0">
                <a:solidFill>
                  <a:srgbClr val="002060"/>
                </a:solidFill>
              </a:rPr>
              <a:t>интересует обыкновенный человек в этом прекрасном, яростном, безжалостном мире</a:t>
            </a:r>
            <a:r>
              <a:rPr lang="ru-RU" sz="1400" b="1" dirty="0" smtClean="0"/>
              <a:t>. Меняются марки холодильников, автомобили, но внутренняя жизнь человека остаётся почти той же, он так же страдает, завидует, любит, ревнует. Не убывает забот, несчастий, нищеты, обид, одиночества, мучений старости, непосильного труда. Мир остаётся несправедливым, он слишком </a:t>
            </a:r>
            <a:r>
              <a:rPr lang="ru-RU" sz="1400" b="1" dirty="0" err="1" smtClean="0"/>
              <a:t>полярен</a:t>
            </a:r>
            <a:r>
              <a:rPr lang="ru-RU" sz="1400" b="1" dirty="0" smtClean="0"/>
              <a:t>.</a:t>
            </a:r>
          </a:p>
          <a:p>
            <a:pPr algn="just"/>
            <a:r>
              <a:rPr lang="ru-RU" sz="1400" b="1" dirty="0" smtClean="0">
                <a:solidFill>
                  <a:srgbClr val="002060"/>
                </a:solidFill>
              </a:rPr>
              <a:t>Недостаток нашего общества – дефицит любви</a:t>
            </a:r>
            <a:r>
              <a:rPr lang="ru-RU" sz="1400" b="1" dirty="0" smtClean="0">
                <a:solidFill>
                  <a:schemeClr val="accent1"/>
                </a:solidFill>
              </a:rPr>
              <a:t>. </a:t>
            </a:r>
            <a:r>
              <a:rPr lang="ru-RU" sz="1400" b="1" dirty="0" smtClean="0"/>
              <a:t>Дефицит любви к друг другу, отсутствие культа любви, а ведь только любовь рождает уважение к человеку. А у нас человек существует исключительно как функция труда и исполнение неких обязанностей</a:t>
            </a:r>
            <a:r>
              <a:rPr lang="ru-RU" sz="1400" dirty="0" smtClean="0"/>
              <a:t>.</a:t>
            </a:r>
          </a:p>
          <a:p>
            <a:pPr algn="just"/>
            <a:r>
              <a:rPr lang="ru-RU" sz="1400" b="1" dirty="0" smtClean="0"/>
              <a:t>С печалью гляжу, как уменьшилась улыбчивость встречных, сколько прибавилось раздражения и хмурости у моих земляков.</a:t>
            </a:r>
          </a:p>
          <a:p>
            <a:pPr algn="just"/>
            <a:r>
              <a:rPr lang="ru-RU" sz="1400" b="1" dirty="0" smtClean="0"/>
              <a:t>Утечка мозгов на Запад не так тревожна, как </a:t>
            </a:r>
            <a:r>
              <a:rPr lang="ru-RU" sz="1400" b="1" dirty="0" smtClean="0">
                <a:solidFill>
                  <a:srgbClr val="002060"/>
                </a:solidFill>
              </a:rPr>
              <a:t>утечка душ и духовности на нынешний дикий рынок.</a:t>
            </a:r>
            <a:endParaRPr lang="ru-RU" sz="1400" b="1" dirty="0">
              <a:solidFill>
                <a:srgbClr val="002060"/>
              </a:solidFill>
            </a:endParaRPr>
          </a:p>
        </p:txBody>
      </p:sp>
      <p:pic>
        <p:nvPicPr>
          <p:cNvPr id="7" name="Объект 6"/>
          <p:cNvPicPr>
            <a:picLocks noGrp="1" noChangeAspect="1"/>
          </p:cNvPicPr>
          <p:nvPr>
            <p:ph sz="quarter" idx="4"/>
          </p:nvPr>
        </p:nvPicPr>
        <p:blipFill>
          <a:blip r:embed="rId2"/>
          <a:stretch>
            <a:fillRect/>
          </a:stretch>
        </p:blipFill>
        <p:spPr>
          <a:xfrm>
            <a:off x="6807199" y="1422401"/>
            <a:ext cx="5096934" cy="4660369"/>
          </a:xfrm>
          <a:prstGeom prst="rect">
            <a:avLst/>
          </a:prstGeom>
        </p:spPr>
      </p:pic>
    </p:spTree>
    <p:extLst>
      <p:ext uri="{BB962C8B-B14F-4D97-AF65-F5344CB8AC3E}">
        <p14:creationId xmlns:p14="http://schemas.microsoft.com/office/powerpoint/2010/main" val="17985114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287868"/>
            <a:ext cx="8610600" cy="1151466"/>
          </a:xfrm>
        </p:spPr>
        <p:txBody>
          <a:bodyPr/>
          <a:lstStyle/>
          <a:p>
            <a:r>
              <a:rPr lang="ru-RU" b="1" dirty="0" smtClean="0">
                <a:solidFill>
                  <a:schemeClr val="accent1"/>
                </a:solidFill>
                <a:latin typeface="Bookman Old Style" panose="02050604050505020204" pitchFamily="18" charset="0"/>
              </a:rPr>
              <a:t>Мысли о разном</a:t>
            </a:r>
            <a:endParaRPr lang="ru-RU" b="1" dirty="0">
              <a:solidFill>
                <a:schemeClr val="accent1"/>
              </a:solidFill>
              <a:latin typeface="Bookman Old Style" panose="02050604050505020204" pitchFamily="18" charset="0"/>
            </a:endParaRPr>
          </a:p>
        </p:txBody>
      </p:sp>
      <p:sp>
        <p:nvSpPr>
          <p:cNvPr id="6" name="Объект 5"/>
          <p:cNvSpPr>
            <a:spLocks noGrp="1"/>
          </p:cNvSpPr>
          <p:nvPr>
            <p:ph sz="quarter" idx="4"/>
          </p:nvPr>
        </p:nvSpPr>
        <p:spPr>
          <a:xfrm>
            <a:off x="5571067" y="1591733"/>
            <a:ext cx="5935133" cy="4588935"/>
          </a:xfrm>
        </p:spPr>
        <p:txBody>
          <a:bodyPr>
            <a:normAutofit fontScale="92500"/>
          </a:bodyPr>
          <a:lstStyle/>
          <a:p>
            <a:pPr algn="just"/>
            <a:r>
              <a:rPr lang="ru-RU" sz="1400" b="1" dirty="0" smtClean="0"/>
              <a:t>Критиковать прошлое естественно и необходимо. </a:t>
            </a:r>
            <a:r>
              <a:rPr lang="ru-RU" sz="1400" b="1" dirty="0" smtClean="0">
                <a:solidFill>
                  <a:schemeClr val="accent1"/>
                </a:solidFill>
              </a:rPr>
              <a:t>Но отказываться от советского наследия – варварство.</a:t>
            </a:r>
          </a:p>
          <a:p>
            <a:pPr algn="just"/>
            <a:r>
              <a:rPr lang="ru-RU" sz="1400" b="1" dirty="0" smtClean="0"/>
              <a:t>Советская интеллигенция – явление уникальное. </a:t>
            </a:r>
            <a:r>
              <a:rPr lang="ru-RU" sz="1400" b="1" dirty="0" smtClean="0">
                <a:solidFill>
                  <a:schemeClr val="accent1"/>
                </a:solidFill>
              </a:rPr>
              <a:t>Интеллигенция - это </a:t>
            </a:r>
            <a:r>
              <a:rPr lang="ru-RU" sz="1400" b="1" dirty="0">
                <a:solidFill>
                  <a:schemeClr val="accent1"/>
                </a:solidFill>
              </a:rPr>
              <a:t>н</a:t>
            </a:r>
            <a:r>
              <a:rPr lang="ru-RU" sz="1400" b="1" dirty="0" smtClean="0">
                <a:solidFill>
                  <a:schemeClr val="accent1"/>
                </a:solidFill>
              </a:rPr>
              <a:t>равственное, духовное бродило общества. </a:t>
            </a:r>
            <a:r>
              <a:rPr lang="ru-RU" sz="1400" b="1" dirty="0" smtClean="0"/>
              <a:t>Есть ли место интеллигенции в новой жизни? Честно говоря, не знаю.</a:t>
            </a:r>
          </a:p>
          <a:p>
            <a:pPr algn="just"/>
            <a:r>
              <a:rPr lang="ru-RU" sz="1400" b="1" dirty="0" smtClean="0"/>
              <a:t>Выросло поколение, которое не мечтало о коммунизме, которое вообще не думает о будущем обществе. О себе – да. О новой машине, как больше получать, как забраться повыше. Сегодня мы живём без утопии. Впервые без утопии. Так ли это хорошо?</a:t>
            </a:r>
          </a:p>
          <a:p>
            <a:pPr algn="just"/>
            <a:r>
              <a:rPr lang="ru-RU" sz="1400" b="1" dirty="0" smtClean="0">
                <a:solidFill>
                  <a:schemeClr val="accent1"/>
                </a:solidFill>
              </a:rPr>
              <a:t>Жизнь бывает оправдана не высокими целями, а простыми вещами</a:t>
            </a:r>
            <a:r>
              <a:rPr lang="ru-RU" sz="1400" b="1" dirty="0" smtClean="0"/>
              <a:t>. Обыкновенные ценности – воспитать честных трудолюбивых детей, исполнить свой долг, сделать что-то хорошее для своего города, для окружающих людей, для природы.</a:t>
            </a:r>
          </a:p>
          <a:p>
            <a:pPr algn="just"/>
            <a:r>
              <a:rPr lang="ru-RU" sz="1400" b="1" dirty="0" smtClean="0"/>
              <a:t>Я написал три десятка книг, но даже если бы у меня было собрание сочинений томов в 90, как у Л. Толстого, а любви в моей жизни не было, то никакого удовлетворения эти тома мне бы не принесли. Сейчас, к концу жизни, я не думаю про книги…я вспоминаю людей, которых любил, с которыми чувствовал себя совершенно счастливым. </a:t>
            </a:r>
            <a:r>
              <a:rPr lang="ru-RU" sz="1400" b="1" dirty="0" smtClean="0">
                <a:solidFill>
                  <a:schemeClr val="accent1"/>
                </a:solidFill>
              </a:rPr>
              <a:t>Любовь – лучшее изобретение человечества. Любовь к женщине  - главная территория любви.</a:t>
            </a:r>
          </a:p>
          <a:p>
            <a:pPr algn="just"/>
            <a:endParaRPr lang="ru-RU" sz="1400" b="1" dirty="0">
              <a:solidFill>
                <a:schemeClr val="accent1"/>
              </a:solidFill>
            </a:endParaRPr>
          </a:p>
        </p:txBody>
      </p:sp>
      <p:pic>
        <p:nvPicPr>
          <p:cNvPr id="11" name="Рисунок 10"/>
          <p:cNvPicPr>
            <a:picLocks noChangeAspect="1"/>
          </p:cNvPicPr>
          <p:nvPr/>
        </p:nvPicPr>
        <p:blipFill>
          <a:blip r:embed="rId2"/>
          <a:stretch>
            <a:fillRect/>
          </a:stretch>
        </p:blipFill>
        <p:spPr>
          <a:xfrm>
            <a:off x="152399" y="1439334"/>
            <a:ext cx="5418667" cy="4741334"/>
          </a:xfrm>
          <a:prstGeom prst="rect">
            <a:avLst/>
          </a:prstGeom>
        </p:spPr>
      </p:pic>
    </p:spTree>
    <p:extLst>
      <p:ext uri="{BB962C8B-B14F-4D97-AF65-F5344CB8AC3E}">
        <p14:creationId xmlns:p14="http://schemas.microsoft.com/office/powerpoint/2010/main" val="38561488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2931" y="270933"/>
            <a:ext cx="5801545" cy="1236133"/>
          </a:xfrm>
        </p:spPr>
        <p:txBody>
          <a:bodyPr>
            <a:normAutofit/>
          </a:bodyPr>
          <a:lstStyle/>
          <a:p>
            <a:r>
              <a:rPr lang="ru-RU" sz="3200" b="1" dirty="0" smtClean="0">
                <a:solidFill>
                  <a:schemeClr val="accent1"/>
                </a:solidFill>
                <a:latin typeface="Bookman Old Style" panose="02050604050505020204" pitchFamily="18" charset="0"/>
              </a:rPr>
              <a:t>История любви</a:t>
            </a:r>
            <a:endParaRPr lang="ru-RU" sz="3200" b="1" dirty="0">
              <a:solidFill>
                <a:schemeClr val="accent1"/>
              </a:solidFill>
              <a:latin typeface="Bookman Old Style" panose="02050604050505020204" pitchFamily="18" charset="0"/>
            </a:endParaRPr>
          </a:p>
        </p:txBody>
      </p:sp>
      <p:sp>
        <p:nvSpPr>
          <p:cNvPr id="3" name="Текст 2"/>
          <p:cNvSpPr>
            <a:spLocks noGrp="1"/>
          </p:cNvSpPr>
          <p:nvPr>
            <p:ph type="body" idx="1"/>
          </p:nvPr>
        </p:nvSpPr>
        <p:spPr>
          <a:xfrm>
            <a:off x="3072931" y="1158432"/>
            <a:ext cx="5801545" cy="4729588"/>
          </a:xfrm>
        </p:spPr>
        <p:txBody>
          <a:bodyPr>
            <a:normAutofit fontScale="25000" lnSpcReduction="20000"/>
          </a:bodyPr>
          <a:lstStyle/>
          <a:p>
            <a:pPr algn="just"/>
            <a:r>
              <a:rPr lang="ru-RU" sz="5600" b="1" dirty="0" smtClean="0"/>
              <a:t>В последнее время пишут не сколько про любовь, сколько про её вырождение. Любовь отодвинули бог знает куда, вначале деньги, потом власть, карьера. А любовь для них слишком требовательное, утомительное, сложное чувство, над которым надо работать. </a:t>
            </a:r>
            <a:r>
              <a:rPr lang="ru-RU" sz="5600" b="1" dirty="0" smtClean="0">
                <a:solidFill>
                  <a:schemeClr val="accent1"/>
                </a:solidFill>
              </a:rPr>
              <a:t>Мне хотелось создать старомодную книжку. Про любовь. Про то бескорыстное чувство, пережив которое, ты понимаешь, кто ты такой, на что способен. </a:t>
            </a:r>
            <a:r>
              <a:rPr lang="ru-RU" sz="5600" b="1" dirty="0" smtClean="0"/>
              <a:t>Может быть, сегодня об этом глупо, нелепо говорить, но мне всё равно.</a:t>
            </a:r>
            <a:endParaRPr lang="ru-RU" sz="5600" b="1" dirty="0"/>
          </a:p>
          <a:p>
            <a:pPr algn="just"/>
            <a:r>
              <a:rPr lang="ru-RU" sz="5600" b="1" dirty="0" smtClean="0"/>
              <a:t>Давно </a:t>
            </a:r>
            <a:r>
              <a:rPr lang="ru-RU" sz="5600" b="1" dirty="0"/>
              <a:t>отгремела Великая Отечественная  война</a:t>
            </a:r>
            <a:r>
              <a:rPr lang="ru-RU" sz="5600" b="1" dirty="0" smtClean="0"/>
              <a:t>. В Берлине, на выставке работ главного архитектора Рейха Альберта </a:t>
            </a:r>
            <a:r>
              <a:rPr lang="ru-RU" sz="5600" b="1" dirty="0" err="1" smtClean="0"/>
              <a:t>Шпеера</a:t>
            </a:r>
            <a:r>
              <a:rPr lang="ru-RU" sz="5600" b="1" dirty="0" smtClean="0"/>
              <a:t>, встречаются два человека: немка Магда Вернер, пишущая очерк о </a:t>
            </a:r>
            <a:r>
              <a:rPr lang="ru-RU" sz="5600" b="1" dirty="0" err="1" smtClean="0"/>
              <a:t>Шпеере</a:t>
            </a:r>
            <a:r>
              <a:rPr lang="ru-RU" sz="5600" b="1" dirty="0" smtClean="0"/>
              <a:t>, который любил Гитлера, и Антон </a:t>
            </a:r>
            <a:r>
              <a:rPr lang="ru-RU" sz="5600" b="1" dirty="0" err="1" smtClean="0"/>
              <a:t>Чагин</a:t>
            </a:r>
            <a:r>
              <a:rPr lang="ru-RU" sz="5600" b="1" dirty="0" smtClean="0"/>
              <a:t>, питерский специалист, занимающийся ГЭС. Магда – плод мимолётной насильственной связи русского лейтенанта с её матерью во время войны. Его Величество Случай привёл к рождению нежеланного ребёнка. Девушка должна была бы ненавидеть русских, но в её судьбе появляется Антон. Любовь не знает границ, национальностей, времени. Она горит вопреки, а не благодаря! Но! Она не хочет жить в России, он – в Германии. Чем закончится эта история? Это последняя книга Даниила Гранина, написанная им  в 2017 году. Это роман о любви и не только.</a:t>
            </a:r>
            <a:endParaRPr lang="ru-RU" sz="5600" b="1" dirty="0" smtClean="0">
              <a:solidFill>
                <a:schemeClr val="accent1"/>
              </a:solidFill>
              <a:latin typeface="Bookman Old Style" panose="02050604050505020204" pitchFamily="18" charset="0"/>
            </a:endParaRPr>
          </a:p>
          <a:p>
            <a:pPr algn="just"/>
            <a:r>
              <a:rPr lang="ru-RU" sz="14400" b="1" dirty="0" smtClean="0">
                <a:solidFill>
                  <a:schemeClr val="accent1"/>
                </a:solidFill>
                <a:latin typeface="Bookman Old Style" panose="02050604050505020204" pitchFamily="18" charset="0"/>
              </a:rPr>
              <a:t>и не только</a:t>
            </a:r>
            <a:endParaRPr lang="ru-RU" sz="14400" b="1" dirty="0">
              <a:solidFill>
                <a:schemeClr val="accent1"/>
              </a:solidFill>
              <a:latin typeface="Bookman Old Style" panose="02050604050505020204" pitchFamily="18" charset="0"/>
            </a:endParaRPr>
          </a:p>
        </p:txBody>
      </p:sp>
      <p:pic>
        <p:nvPicPr>
          <p:cNvPr id="7" name="Объект 6"/>
          <p:cNvPicPr>
            <a:picLocks noGrp="1" noChangeAspect="1"/>
          </p:cNvPicPr>
          <p:nvPr>
            <p:ph sz="half" idx="2"/>
          </p:nvPr>
        </p:nvPicPr>
        <p:blipFill>
          <a:blip r:embed="rId2"/>
          <a:stretch>
            <a:fillRect/>
          </a:stretch>
        </p:blipFill>
        <p:spPr>
          <a:xfrm>
            <a:off x="472256" y="1272186"/>
            <a:ext cx="2448744" cy="4729587"/>
          </a:xfrm>
          <a:prstGeom prst="rect">
            <a:avLst/>
          </a:prstGeom>
        </p:spPr>
      </p:pic>
      <p:pic>
        <p:nvPicPr>
          <p:cNvPr id="8" name="Объект 7"/>
          <p:cNvPicPr>
            <a:picLocks noGrp="1" noChangeAspect="1"/>
          </p:cNvPicPr>
          <p:nvPr>
            <p:ph sz="quarter" idx="4"/>
          </p:nvPr>
        </p:nvPicPr>
        <p:blipFill>
          <a:blip r:embed="rId3"/>
          <a:stretch>
            <a:fillRect/>
          </a:stretch>
        </p:blipFill>
        <p:spPr>
          <a:xfrm>
            <a:off x="9026407" y="1272186"/>
            <a:ext cx="2413000" cy="4502081"/>
          </a:xfrm>
          <a:prstGeom prst="rect">
            <a:avLst/>
          </a:prstGeom>
        </p:spPr>
      </p:pic>
    </p:spTree>
    <p:extLst>
      <p:ext uri="{BB962C8B-B14F-4D97-AF65-F5344CB8AC3E}">
        <p14:creationId xmlns:p14="http://schemas.microsoft.com/office/powerpoint/2010/main" val="38536432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ctrTitle"/>
          </p:nvPr>
        </p:nvSpPr>
        <p:spPr>
          <a:xfrm>
            <a:off x="541866" y="575733"/>
            <a:ext cx="6756401" cy="4826000"/>
          </a:xfrm>
        </p:spPr>
        <p:txBody>
          <a:bodyPr>
            <a:noAutofit/>
          </a:bodyPr>
          <a:lstStyle/>
          <a:p>
            <a:r>
              <a:rPr lang="ru-RU" sz="1400" b="1" cap="none" dirty="0" smtClean="0"/>
              <a:t/>
            </a:r>
            <a:br>
              <a:rPr lang="ru-RU" sz="1400" b="1" cap="none" dirty="0" smtClean="0"/>
            </a:br>
            <a:r>
              <a:rPr lang="ru-RU" sz="1200" b="1" cap="none" dirty="0"/>
              <a:t/>
            </a:r>
            <a:br>
              <a:rPr lang="ru-RU" sz="1200" b="1" cap="none" dirty="0"/>
            </a:br>
            <a:r>
              <a:rPr lang="ru-RU" sz="1200" b="1" cap="none" dirty="0" smtClean="0"/>
              <a:t>                                                                  Жизнь моя – дуновение, повторяю я слова Иова,</a:t>
            </a:r>
            <a:br>
              <a:rPr lang="ru-RU" sz="1200" b="1" cap="none" dirty="0" smtClean="0"/>
            </a:br>
            <a:r>
              <a:rPr lang="ru-RU" sz="1200" b="1" cap="none" dirty="0" smtClean="0"/>
              <a:t>                                                                                                                 и она не возвратится, </a:t>
            </a:r>
            <a:br>
              <a:rPr lang="ru-RU" sz="1200" b="1" cap="none" dirty="0" smtClean="0"/>
            </a:br>
            <a:r>
              <a:rPr lang="ru-RU" sz="1200" b="1" cap="none" dirty="0" smtClean="0"/>
              <a:t>                                                                                           как не может возвратиться назад </a:t>
            </a:r>
            <a:br>
              <a:rPr lang="ru-RU" sz="1200" b="1" cap="none" dirty="0" smtClean="0"/>
            </a:br>
            <a:r>
              <a:rPr lang="ru-RU" sz="1200" b="1" cap="none" dirty="0" smtClean="0"/>
              <a:t>                                                                                                              облако, листок дерева.</a:t>
            </a:r>
            <a:br>
              <a:rPr lang="ru-RU" sz="1200" b="1" cap="none" dirty="0" smtClean="0"/>
            </a:br>
            <a:r>
              <a:rPr lang="ru-RU" sz="1200" b="1" cap="none" dirty="0" smtClean="0"/>
              <a:t/>
            </a:r>
            <a:br>
              <a:rPr lang="ru-RU" sz="1200" b="1" cap="none" dirty="0" smtClean="0"/>
            </a:br>
            <a:r>
              <a:rPr lang="ru-RU" sz="1400" b="1" cap="none" dirty="0" smtClean="0"/>
              <a:t>Какому-то </a:t>
            </a:r>
            <a:r>
              <a:rPr lang="ru-RU" sz="1400" b="1" cap="none" dirty="0" err="1" smtClean="0"/>
              <a:t>любознателю</a:t>
            </a:r>
            <a:r>
              <a:rPr lang="ru-RU" sz="1400" b="1" cap="none" dirty="0" smtClean="0"/>
              <a:t> пришла в голову причуда: собрать воедино последние слова перед смертью, сказанные известными людьми. Великими людьми. Слова прощания с этим миром. Завершающие. </a:t>
            </a:r>
            <a:br>
              <a:rPr lang="ru-RU" sz="1400" b="1" cap="none" dirty="0" smtClean="0"/>
            </a:br>
            <a:r>
              <a:rPr lang="ru-RU" sz="1400" b="1" cap="none" dirty="0" smtClean="0"/>
              <a:t>Были слова странные:</a:t>
            </a:r>
            <a:br>
              <a:rPr lang="ru-RU" sz="1400" b="1" cap="none" dirty="0" smtClean="0"/>
            </a:br>
            <a:r>
              <a:rPr lang="ru-RU" sz="1400" b="1" cap="none" dirty="0" smtClean="0"/>
              <a:t>Великий Гегель(1831): «И он не понял меня».</a:t>
            </a:r>
            <a:br>
              <a:rPr lang="ru-RU" sz="1400" b="1" cap="none" dirty="0" smtClean="0"/>
            </a:br>
            <a:r>
              <a:rPr lang="ru-RU" sz="1400" b="1" cap="none" dirty="0" smtClean="0"/>
              <a:t>Гете( 1832 )воскликнул: «Света!»</a:t>
            </a:r>
            <a:br>
              <a:rPr lang="ru-RU" sz="1400" b="1" cap="none" dirty="0" smtClean="0"/>
            </a:br>
            <a:r>
              <a:rPr lang="ru-RU" sz="1400" b="1" cap="none" dirty="0" smtClean="0"/>
              <a:t>Генрих Гейне (1856): «Бог простит меня, это его ремесло».</a:t>
            </a:r>
            <a:br>
              <a:rPr lang="ru-RU" sz="1400" b="1" cap="none" dirty="0" smtClean="0"/>
            </a:br>
            <a:r>
              <a:rPr lang="ru-RU" sz="1400" b="1" cap="none" dirty="0" smtClean="0"/>
              <a:t>Бетховен (1827): «Комедия окончена!»</a:t>
            </a:r>
            <a:br>
              <a:rPr lang="ru-RU" sz="1400" b="1" cap="none" dirty="0" smtClean="0"/>
            </a:br>
            <a:r>
              <a:rPr lang="ru-RU" sz="1400" b="1" cap="none" dirty="0" smtClean="0"/>
              <a:t>Мой друг Володя спросил меня: «А ты бы что сказал?» Я пожал плечами: «Я не великий человек, я не обязан что-то изрекать». На самом деле это была отговорка. Шли годы, вопрос вспоминался мне. Ответ интересен был прежде всего мне самому. Они все были разные, но всё вдруг сошлось в одно: </a:t>
            </a:r>
            <a:r>
              <a:rPr lang="ru-RU" sz="1400" b="1" cap="none" dirty="0" smtClean="0">
                <a:solidFill>
                  <a:schemeClr val="accent1"/>
                </a:solidFill>
              </a:rPr>
              <a:t>«Спасибо».</a:t>
            </a:r>
            <a:r>
              <a:rPr lang="ru-RU" sz="1400" b="1" cap="none" dirty="0" smtClean="0"/>
              <a:t/>
            </a:r>
            <a:br>
              <a:rPr lang="ru-RU" sz="1400" b="1" cap="none" dirty="0" smtClean="0"/>
            </a:br>
            <a:r>
              <a:rPr lang="ru-RU" sz="1800" b="1" cap="none" dirty="0" smtClean="0"/>
              <a:t>За всё, что было,</a:t>
            </a:r>
            <a:br>
              <a:rPr lang="ru-RU" sz="1800" b="1" cap="none" dirty="0" smtClean="0"/>
            </a:br>
            <a:r>
              <a:rPr lang="ru-RU" sz="1800" b="1" cap="none" dirty="0" smtClean="0"/>
              <a:t>за всё, что испытал,</a:t>
            </a:r>
            <a:br>
              <a:rPr lang="ru-RU" sz="1800" b="1" cap="none" dirty="0" smtClean="0"/>
            </a:br>
            <a:r>
              <a:rPr lang="ru-RU" sz="1800" b="1" cap="none" dirty="0" smtClean="0"/>
              <a:t>за всё, что видел, успел.</a:t>
            </a:r>
            <a:br>
              <a:rPr lang="ru-RU" sz="1800" b="1" cap="none" dirty="0" smtClean="0"/>
            </a:br>
            <a:r>
              <a:rPr lang="ru-RU" sz="1800" b="1" cap="none" dirty="0" smtClean="0"/>
              <a:t>     </a:t>
            </a:r>
            <a:r>
              <a:rPr lang="ru-RU" sz="2000" b="1" cap="none" dirty="0" smtClean="0"/>
              <a:t>СПАСИБО.</a:t>
            </a:r>
            <a:r>
              <a:rPr lang="ru-RU" sz="1800" b="1" cap="none" dirty="0" smtClean="0"/>
              <a:t/>
            </a:r>
            <a:br>
              <a:rPr lang="ru-RU" sz="1800" b="1" cap="none" dirty="0" smtClean="0"/>
            </a:br>
            <a:endParaRPr lang="ru-RU" sz="1800" b="1" cap="none" dirty="0"/>
          </a:p>
        </p:txBody>
      </p:sp>
      <p:sp>
        <p:nvSpPr>
          <p:cNvPr id="13" name="Подзаголовок 12"/>
          <p:cNvSpPr>
            <a:spLocks noGrp="1"/>
          </p:cNvSpPr>
          <p:nvPr>
            <p:ph type="subTitle" idx="1"/>
          </p:nvPr>
        </p:nvSpPr>
        <p:spPr>
          <a:xfrm>
            <a:off x="2421468" y="4978400"/>
            <a:ext cx="4605866" cy="1117600"/>
          </a:xfrm>
        </p:spPr>
        <p:txBody>
          <a:bodyPr>
            <a:noAutofit/>
          </a:bodyPr>
          <a:lstStyle/>
          <a:p>
            <a:r>
              <a:rPr lang="ru-RU" sz="5400" b="1" dirty="0" smtClean="0">
                <a:solidFill>
                  <a:schemeClr val="accent1"/>
                </a:solidFill>
              </a:rPr>
              <a:t>Последнее</a:t>
            </a:r>
            <a:endParaRPr lang="ru-RU" sz="5400" b="1" dirty="0">
              <a:solidFill>
                <a:schemeClr val="accent1"/>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268" y="781050"/>
            <a:ext cx="4621808" cy="4197350"/>
          </a:xfrm>
          <a:prstGeom prst="rect">
            <a:avLst/>
          </a:prstGeom>
        </p:spPr>
      </p:pic>
    </p:spTree>
    <p:extLst>
      <p:ext uri="{BB962C8B-B14F-4D97-AF65-F5344CB8AC3E}">
        <p14:creationId xmlns:p14="http://schemas.microsoft.com/office/powerpoint/2010/main" val="2018457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080934" y="694268"/>
            <a:ext cx="7467600" cy="5926666"/>
          </a:xfrm>
          <a:prstGeom prst="rect">
            <a:avLst/>
          </a:prstGeom>
        </p:spPr>
      </p:pic>
    </p:spTree>
    <p:extLst>
      <p:ext uri="{BB962C8B-B14F-4D97-AF65-F5344CB8AC3E}">
        <p14:creationId xmlns:p14="http://schemas.microsoft.com/office/powerpoint/2010/main" val="257731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338667"/>
            <a:ext cx="8610600" cy="1083733"/>
          </a:xfrm>
        </p:spPr>
        <p:txBody>
          <a:bodyPr>
            <a:normAutofit/>
          </a:bodyPr>
          <a:lstStyle/>
          <a:p>
            <a:r>
              <a:rPr lang="ru-RU" sz="2400" b="1" dirty="0" smtClean="0">
                <a:solidFill>
                  <a:schemeClr val="accent1"/>
                </a:solidFill>
              </a:rPr>
              <a:t>Русский писатель, общественный деятель</a:t>
            </a:r>
            <a:endParaRPr lang="ru-RU" sz="2400" b="1" dirty="0">
              <a:solidFill>
                <a:schemeClr val="accent1"/>
              </a:solidFill>
            </a:endParaRPr>
          </a:p>
        </p:txBody>
      </p:sp>
      <p:sp>
        <p:nvSpPr>
          <p:cNvPr id="3" name="Объект 2"/>
          <p:cNvSpPr>
            <a:spLocks noGrp="1"/>
          </p:cNvSpPr>
          <p:nvPr>
            <p:ph idx="1"/>
          </p:nvPr>
        </p:nvSpPr>
        <p:spPr>
          <a:xfrm>
            <a:off x="542365" y="1591733"/>
            <a:ext cx="10820400" cy="4988361"/>
          </a:xfrm>
        </p:spPr>
        <p:txBody>
          <a:bodyPr>
            <a:normAutofit/>
          </a:bodyPr>
          <a:lstStyle/>
          <a:p>
            <a:pPr algn="r"/>
            <a:r>
              <a:rPr lang="ru-RU" b="1" dirty="0" smtClean="0"/>
              <a:t>Он прожил долгую жизнь, почти век – 98 лет.</a:t>
            </a:r>
          </a:p>
          <a:p>
            <a:pPr marL="0" indent="0" algn="r">
              <a:buNone/>
            </a:pPr>
            <a:r>
              <a:rPr lang="ru-RU" b="1" dirty="0" smtClean="0"/>
              <a:t>Многие устают к 40 годам – </a:t>
            </a:r>
          </a:p>
          <a:p>
            <a:pPr marL="0" indent="0" algn="r">
              <a:buNone/>
            </a:pPr>
            <a:r>
              <a:rPr lang="ru-RU" b="1" dirty="0" smtClean="0"/>
              <a:t>он был полон жизни в преклонном возрасте. </a:t>
            </a:r>
          </a:p>
          <a:p>
            <a:pPr algn="r"/>
            <a:r>
              <a:rPr lang="ru-RU" b="1" dirty="0" smtClean="0"/>
              <a:t>Главное в человеке, считал он, - характер.</a:t>
            </a:r>
          </a:p>
          <a:p>
            <a:pPr algn="r"/>
            <a:r>
              <a:rPr lang="ru-RU" b="1" dirty="0" smtClean="0"/>
              <a:t>Когда расходились пути: научный и писательский, </a:t>
            </a:r>
          </a:p>
          <a:p>
            <a:pPr marL="0" indent="0" algn="r">
              <a:buNone/>
            </a:pPr>
            <a:r>
              <a:rPr lang="ru-RU" b="1" dirty="0"/>
              <a:t>в</a:t>
            </a:r>
            <a:r>
              <a:rPr lang="ru-RU" b="1" dirty="0" smtClean="0"/>
              <a:t>ыбрал - писательский.</a:t>
            </a:r>
          </a:p>
          <a:p>
            <a:pPr algn="r"/>
            <a:r>
              <a:rPr lang="ru-RU" b="1" dirty="0" smtClean="0"/>
              <a:t>Работал до последнего вздоха.</a:t>
            </a:r>
          </a:p>
          <a:p>
            <a:pPr algn="r"/>
            <a:r>
              <a:rPr lang="ru-RU" b="1" dirty="0" smtClean="0"/>
              <a:t> Автор более 30 книг.</a:t>
            </a:r>
          </a:p>
          <a:p>
            <a:pPr algn="r"/>
            <a:r>
              <a:rPr lang="ru-RU" b="1" dirty="0" smtClean="0"/>
              <a:t>Стиль его жизни: </a:t>
            </a:r>
            <a:r>
              <a:rPr lang="ru-RU" b="1" dirty="0" smtClean="0">
                <a:solidFill>
                  <a:schemeClr val="accent1"/>
                </a:solidFill>
              </a:rPr>
              <a:t>жить вглубь, а не вширь</a:t>
            </a:r>
            <a:r>
              <a:rPr lang="ru-RU" b="1" dirty="0" smtClean="0"/>
              <a:t>.</a:t>
            </a:r>
          </a:p>
          <a:p>
            <a:pPr algn="r"/>
            <a:endParaRPr lang="ru-RU" b="1" dirty="0" smtClean="0"/>
          </a:p>
          <a:p>
            <a:pPr algn="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6" y="748607"/>
            <a:ext cx="3439133" cy="5831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8487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3324" y="173422"/>
            <a:ext cx="10587357" cy="824750"/>
          </a:xfrm>
        </p:spPr>
        <p:txBody>
          <a:bodyPr>
            <a:normAutofit/>
          </a:bodyPr>
          <a:lstStyle/>
          <a:p>
            <a:r>
              <a:rPr lang="ru-RU" sz="3600" b="1" dirty="0" smtClean="0">
                <a:solidFill>
                  <a:schemeClr val="accent1"/>
                </a:solidFill>
                <a:latin typeface="Bookman Old Style" panose="02050604050505020204" pitchFamily="18" charset="0"/>
              </a:rPr>
              <a:t>Город его жизни</a:t>
            </a:r>
            <a:endParaRPr lang="ru-RU" sz="3600" b="1" dirty="0">
              <a:solidFill>
                <a:schemeClr val="accent1"/>
              </a:solidFill>
              <a:latin typeface="Bookman Old Style" panose="02050604050505020204" pitchFamily="18" charset="0"/>
            </a:endParaRPr>
          </a:p>
        </p:txBody>
      </p:sp>
      <p:sp>
        <p:nvSpPr>
          <p:cNvPr id="6" name="Текст 5"/>
          <p:cNvSpPr>
            <a:spLocks noGrp="1"/>
          </p:cNvSpPr>
          <p:nvPr>
            <p:ph type="body" sz="half" idx="2"/>
          </p:nvPr>
        </p:nvSpPr>
        <p:spPr>
          <a:xfrm>
            <a:off x="693683" y="1387366"/>
            <a:ext cx="10475438" cy="3563006"/>
          </a:xfrm>
        </p:spPr>
        <p:txBody>
          <a:bodyPr>
            <a:normAutofit lnSpcReduction="10000"/>
          </a:bodyPr>
          <a:lstStyle/>
          <a:p>
            <a:pPr marL="285750" indent="-285750">
              <a:buFont typeface="Arial" panose="020B0604020202020204" pitchFamily="34" charset="0"/>
              <a:buChar char="•"/>
            </a:pPr>
            <a:r>
              <a:rPr lang="ru-RU" sz="2600" b="1" dirty="0" smtClean="0"/>
              <a:t>Даниил Гранин </a:t>
            </a:r>
            <a:r>
              <a:rPr lang="ru-RU" sz="2600" dirty="0" smtClean="0"/>
              <a:t>– </a:t>
            </a:r>
          </a:p>
          <a:p>
            <a:r>
              <a:rPr lang="ru-RU" sz="2600" b="1" dirty="0" smtClean="0"/>
              <a:t>это целая эпоха Петербурга.</a:t>
            </a:r>
          </a:p>
          <a:p>
            <a:pPr marL="285750" indent="-285750">
              <a:buFont typeface="Arial" panose="020B0604020202020204" pitchFamily="34" charset="0"/>
              <a:buChar char="•"/>
            </a:pPr>
            <a:r>
              <a:rPr lang="ru-RU" sz="2600" b="1" dirty="0" smtClean="0"/>
              <a:t>Вся жизнь писателя связана </a:t>
            </a:r>
          </a:p>
          <a:p>
            <a:r>
              <a:rPr lang="ru-RU" sz="2600" b="1" dirty="0" smtClean="0"/>
              <a:t>с Ленинградом-Петербургом.</a:t>
            </a:r>
          </a:p>
          <a:p>
            <a:pPr marL="285750" indent="-285750">
              <a:buFont typeface="Arial" panose="020B0604020202020204" pitchFamily="34" charset="0"/>
              <a:buChar char="•"/>
            </a:pPr>
            <a:r>
              <a:rPr lang="ru-RU" sz="2600" b="1" dirty="0" smtClean="0"/>
              <a:t>За заслуги перед городом</a:t>
            </a:r>
          </a:p>
          <a:p>
            <a:r>
              <a:rPr lang="ru-RU" sz="2600" b="1" dirty="0" smtClean="0"/>
              <a:t> удостоен высшего звания –</a:t>
            </a:r>
          </a:p>
          <a:p>
            <a:r>
              <a:rPr lang="ru-RU" sz="2600" b="1" dirty="0" smtClean="0">
                <a:solidFill>
                  <a:schemeClr val="accent1"/>
                </a:solidFill>
              </a:rPr>
              <a:t>Почётный гражданин Санкт-</a:t>
            </a:r>
          </a:p>
          <a:p>
            <a:r>
              <a:rPr lang="ru-RU" sz="2600" b="1" dirty="0" smtClean="0">
                <a:solidFill>
                  <a:schemeClr val="accent1"/>
                </a:solidFill>
              </a:rPr>
              <a:t>Петербурга (2005г</a:t>
            </a:r>
            <a:r>
              <a:rPr lang="ru-RU" b="1" dirty="0" smtClean="0">
                <a:solidFill>
                  <a:schemeClr val="accent1"/>
                </a:solidFill>
              </a:rPr>
              <a:t>.)</a:t>
            </a:r>
            <a:endParaRPr lang="ru-RU" b="1" dirty="0">
              <a:solidFill>
                <a:schemeClr val="accent1"/>
              </a:solidFill>
            </a:endParaRPr>
          </a:p>
        </p:txBody>
      </p:sp>
      <p:pic>
        <p:nvPicPr>
          <p:cNvPr id="4" name="Объект 3"/>
          <p:cNvPicPr>
            <a:picLocks noGrp="1" noChangeAspect="1"/>
          </p:cNvPicPr>
          <p:nvPr>
            <p:ph idx="4294967295"/>
          </p:nvPr>
        </p:nvPicPr>
        <p:blipFill>
          <a:blip r:embed="rId2"/>
          <a:stretch>
            <a:fillRect/>
          </a:stretch>
        </p:blipFill>
        <p:spPr>
          <a:xfrm>
            <a:off x="6296026" y="173038"/>
            <a:ext cx="5777442" cy="5707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79342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895600" y="210185"/>
            <a:ext cx="8778766" cy="1025949"/>
          </a:xfrm>
        </p:spPr>
        <p:txBody>
          <a:bodyPr>
            <a:normAutofit/>
          </a:bodyPr>
          <a:lstStyle/>
          <a:p>
            <a:r>
              <a:rPr lang="ru-RU" sz="3200" b="1" dirty="0">
                <a:solidFill>
                  <a:schemeClr val="accent1"/>
                </a:solidFill>
              </a:rPr>
              <a:t>п</a:t>
            </a:r>
            <a:r>
              <a:rPr lang="ru-RU" sz="3200" b="1" dirty="0" smtClean="0">
                <a:solidFill>
                  <a:schemeClr val="accent1"/>
                </a:solidFill>
              </a:rPr>
              <a:t>итерские</a:t>
            </a:r>
            <a:r>
              <a:rPr lang="ru-RU" sz="3600" b="1" dirty="0" smtClean="0">
                <a:solidFill>
                  <a:schemeClr val="accent1"/>
                </a:solidFill>
              </a:rPr>
              <a:t> </a:t>
            </a:r>
            <a:r>
              <a:rPr lang="ru-RU" sz="2800" b="1" dirty="0" smtClean="0">
                <a:solidFill>
                  <a:schemeClr val="accent1"/>
                </a:solidFill>
                <a:latin typeface="Bookman Old Style" panose="02050604050505020204" pitchFamily="18" charset="0"/>
              </a:rPr>
              <a:t>сантименты</a:t>
            </a:r>
            <a:endParaRPr lang="ru-RU" sz="2800" b="1" dirty="0">
              <a:solidFill>
                <a:schemeClr val="accent1"/>
              </a:solidFill>
              <a:latin typeface="Bookman Old Style" panose="02050604050505020204" pitchFamily="18" charset="0"/>
            </a:endParaRPr>
          </a:p>
        </p:txBody>
      </p:sp>
      <p:pic>
        <p:nvPicPr>
          <p:cNvPr id="9" name="Объект 8"/>
          <p:cNvPicPr>
            <a:picLocks noGrp="1" noChangeAspect="1"/>
          </p:cNvPicPr>
          <p:nvPr>
            <p:ph sz="half" idx="1"/>
          </p:nvPr>
        </p:nvPicPr>
        <p:blipFill>
          <a:blip r:embed="rId3"/>
          <a:stretch>
            <a:fillRect/>
          </a:stretch>
        </p:blipFill>
        <p:spPr>
          <a:xfrm>
            <a:off x="168166" y="901532"/>
            <a:ext cx="5759668" cy="5075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Объект 7"/>
          <p:cNvSpPr>
            <a:spLocks noGrp="1"/>
          </p:cNvSpPr>
          <p:nvPr>
            <p:ph sz="half" idx="2"/>
          </p:nvPr>
        </p:nvSpPr>
        <p:spPr>
          <a:xfrm>
            <a:off x="5927834" y="1236135"/>
            <a:ext cx="5746532" cy="5432680"/>
          </a:xfrm>
        </p:spPr>
        <p:txBody>
          <a:bodyPr>
            <a:normAutofit/>
          </a:bodyPr>
          <a:lstStyle/>
          <a:p>
            <a:pPr marL="0" indent="0" algn="ctr">
              <a:buNone/>
            </a:pPr>
            <a:r>
              <a:rPr lang="ru-RU" b="1" dirty="0" smtClean="0"/>
              <a:t>Это один из самых молодых великих городов мира. Город русской культуры. Он чудом сохранил весь свой исторический центр. Он имеет около 500 дворцов. Это </a:t>
            </a:r>
            <a:r>
              <a:rPr lang="ru-RU" b="1" dirty="0" smtClean="0">
                <a:solidFill>
                  <a:schemeClr val="accent1"/>
                </a:solidFill>
              </a:rPr>
              <a:t>величайшее сокровище мирового значения</a:t>
            </a:r>
            <a:r>
              <a:rPr lang="ru-RU" b="1" dirty="0" smtClean="0"/>
              <a:t>.</a:t>
            </a:r>
          </a:p>
          <a:p>
            <a:pPr marL="0" indent="0" algn="ctr">
              <a:buNone/>
            </a:pPr>
            <a:r>
              <a:rPr lang="ru-RU" b="1" dirty="0" smtClean="0"/>
              <a:t>Культура Петербурга заложена в его генетическом коде, она неотъемлема, как цвет глаз, как голос, характер.</a:t>
            </a:r>
          </a:p>
          <a:p>
            <a:pPr marL="0" indent="0" algn="ctr">
              <a:buNone/>
            </a:pPr>
            <a:r>
              <a:rPr lang="ru-RU" b="1" dirty="0" smtClean="0"/>
              <a:t>Петербург  должен занять своё место рядом с Римом и Парижем.</a:t>
            </a:r>
          </a:p>
          <a:p>
            <a:pPr marL="0" indent="0" algn="ctr">
              <a:buNone/>
            </a:pPr>
            <a:r>
              <a:rPr lang="ru-RU" b="1" dirty="0" smtClean="0"/>
              <a:t>Пока что мы живем за счёт великого прошлого. Но и оно уходит…</a:t>
            </a:r>
          </a:p>
          <a:p>
            <a:pPr marL="0" indent="0" algn="r">
              <a:buNone/>
            </a:pPr>
            <a:r>
              <a:rPr lang="ru-RU" b="1" dirty="0" smtClean="0"/>
              <a:t>Д. Гранин</a:t>
            </a:r>
            <a:endParaRPr lang="ru-RU" b="1" dirty="0"/>
          </a:p>
        </p:txBody>
      </p:sp>
    </p:spTree>
    <p:extLst>
      <p:ext uri="{BB962C8B-B14F-4D97-AF65-F5344CB8AC3E}">
        <p14:creationId xmlns:p14="http://schemas.microsoft.com/office/powerpoint/2010/main" val="2633852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85800" y="245766"/>
            <a:ext cx="6881648" cy="649599"/>
          </a:xfrm>
        </p:spPr>
        <p:txBody>
          <a:bodyPr>
            <a:normAutofit/>
          </a:bodyPr>
          <a:lstStyle/>
          <a:p>
            <a:pPr algn="r"/>
            <a:r>
              <a:rPr lang="ru-RU" b="1" dirty="0" smtClean="0">
                <a:solidFill>
                  <a:schemeClr val="accent1"/>
                </a:solidFill>
              </a:rPr>
              <a:t>герой страны</a:t>
            </a:r>
            <a:endParaRPr lang="ru-RU" b="1" dirty="0">
              <a:solidFill>
                <a:schemeClr val="accent1"/>
              </a:solidFill>
            </a:endParaRPr>
          </a:p>
        </p:txBody>
      </p:sp>
      <p:sp>
        <p:nvSpPr>
          <p:cNvPr id="6" name="Текст 5"/>
          <p:cNvSpPr>
            <a:spLocks noGrp="1"/>
          </p:cNvSpPr>
          <p:nvPr>
            <p:ph type="body" sz="half" idx="2"/>
          </p:nvPr>
        </p:nvSpPr>
        <p:spPr>
          <a:xfrm>
            <a:off x="685800" y="745067"/>
            <a:ext cx="7464973" cy="4189539"/>
          </a:xfrm>
        </p:spPr>
        <p:txBody>
          <a:bodyPr>
            <a:normAutofit fontScale="25000" lnSpcReduction="20000"/>
          </a:bodyPr>
          <a:lstStyle/>
          <a:p>
            <a:endParaRPr lang="ru-RU" sz="7400" b="1" dirty="0" smtClean="0">
              <a:solidFill>
                <a:schemeClr val="accent1"/>
              </a:solidFill>
            </a:endParaRPr>
          </a:p>
          <a:p>
            <a:endParaRPr lang="ru-RU" sz="7400" b="1" dirty="0">
              <a:solidFill>
                <a:schemeClr val="accent1"/>
              </a:solidFill>
            </a:endParaRPr>
          </a:p>
          <a:p>
            <a:r>
              <a:rPr lang="ru-RU" sz="7400" b="1" dirty="0" smtClean="0">
                <a:solidFill>
                  <a:schemeClr val="accent1"/>
                </a:solidFill>
              </a:rPr>
              <a:t>Его ордена:</a:t>
            </a:r>
          </a:p>
          <a:p>
            <a:pPr marL="285750" indent="-285750">
              <a:buFont typeface="Arial" panose="020B0604020202020204" pitchFamily="34" charset="0"/>
              <a:buChar char="•"/>
            </a:pPr>
            <a:r>
              <a:rPr lang="ru-RU" sz="8000" b="1" dirty="0" smtClean="0"/>
              <a:t>Орден Красной Звезды (1942 г.)</a:t>
            </a:r>
          </a:p>
          <a:p>
            <a:pPr marL="285750" indent="-285750">
              <a:buFont typeface="Arial" panose="020B0604020202020204" pitchFamily="34" charset="0"/>
              <a:buChar char="•"/>
            </a:pPr>
            <a:r>
              <a:rPr lang="ru-RU" sz="8000" b="1" dirty="0" smtClean="0"/>
              <a:t>Орден Трудового Красного Знамени (1967 г.)</a:t>
            </a:r>
          </a:p>
          <a:p>
            <a:pPr marL="285750" indent="-285750">
              <a:buFont typeface="Arial" panose="020B0604020202020204" pitchFamily="34" charset="0"/>
              <a:buChar char="•"/>
            </a:pPr>
            <a:r>
              <a:rPr lang="ru-RU" sz="8000" b="1" dirty="0" smtClean="0"/>
              <a:t>Орден Дружбы народов (1979 г.)</a:t>
            </a:r>
          </a:p>
          <a:p>
            <a:pPr marL="285750" indent="-285750">
              <a:buFont typeface="Arial" panose="020B0604020202020204" pitchFamily="34" charset="0"/>
              <a:buChar char="•"/>
            </a:pPr>
            <a:r>
              <a:rPr lang="ru-RU" sz="8000" b="1" dirty="0" smtClean="0"/>
              <a:t>Орден Ленина (1984 г.)</a:t>
            </a:r>
          </a:p>
          <a:p>
            <a:pPr marL="285750" indent="-285750">
              <a:buFont typeface="Arial" panose="020B0604020202020204" pitchFamily="34" charset="0"/>
              <a:buChar char="•"/>
            </a:pPr>
            <a:r>
              <a:rPr lang="ru-RU" sz="8000" b="1" dirty="0" smtClean="0"/>
              <a:t>Золотая медаль «Серп и молот» (1989 г.)</a:t>
            </a:r>
          </a:p>
          <a:p>
            <a:pPr marL="285750" indent="-285750">
              <a:buFont typeface="Arial" panose="020B0604020202020204" pitchFamily="34" charset="0"/>
              <a:buChar char="•"/>
            </a:pPr>
            <a:r>
              <a:rPr lang="ru-RU" sz="8000" b="1" dirty="0" smtClean="0"/>
              <a:t>Орден «За заслуги перед Отечеством» </a:t>
            </a:r>
            <a:r>
              <a:rPr lang="en-US" sz="8000" b="1" dirty="0" smtClean="0"/>
              <a:t>III</a:t>
            </a:r>
            <a:r>
              <a:rPr lang="ru-RU" sz="8000" b="1" dirty="0" smtClean="0"/>
              <a:t> степени</a:t>
            </a:r>
          </a:p>
          <a:p>
            <a:pPr marL="285750" indent="-285750">
              <a:buFont typeface="Arial" panose="020B0604020202020204" pitchFamily="34" charset="0"/>
              <a:buChar char="•"/>
            </a:pPr>
            <a:r>
              <a:rPr lang="ru-RU" sz="8000" b="1" dirty="0" smtClean="0"/>
              <a:t>(1999 г.)</a:t>
            </a:r>
          </a:p>
          <a:p>
            <a:pPr marL="285750" indent="-285750">
              <a:buFont typeface="Arial" panose="020B0604020202020204" pitchFamily="34" charset="0"/>
              <a:buChar char="•"/>
            </a:pPr>
            <a:r>
              <a:rPr lang="ru-RU" sz="8000" b="1" dirty="0" smtClean="0"/>
              <a:t>Благодарность Президента РФ (2003г.)</a:t>
            </a:r>
          </a:p>
          <a:p>
            <a:pPr marL="285750" indent="-285750">
              <a:buFont typeface="Arial" panose="020B0604020202020204" pitchFamily="34" charset="0"/>
              <a:buChar char="•"/>
            </a:pPr>
            <a:r>
              <a:rPr lang="ru-RU" sz="8000" b="1" dirty="0" smtClean="0"/>
              <a:t>орден Святого апостола Андрея Первозванного </a:t>
            </a:r>
          </a:p>
          <a:p>
            <a:pPr marL="285750" indent="-285750">
              <a:buFont typeface="Arial" panose="020B0604020202020204" pitchFamily="34" charset="0"/>
              <a:buChar char="•"/>
            </a:pPr>
            <a:r>
              <a:rPr lang="ru-RU" sz="8000" b="1" dirty="0" smtClean="0"/>
              <a:t>(2008 г.)</a:t>
            </a:r>
          </a:p>
          <a:p>
            <a:pPr marL="285750" indent="-285750">
              <a:buFont typeface="Arial" panose="020B0604020202020204" pitchFamily="34" charset="0"/>
              <a:buChar char="•"/>
            </a:pPr>
            <a:r>
              <a:rPr lang="ru-RU" sz="8000" b="1" dirty="0" smtClean="0"/>
              <a:t>Орден Александра Невского (2013 г.)</a:t>
            </a:r>
          </a:p>
          <a:p>
            <a:pPr marL="285750" indent="-285750">
              <a:buFont typeface="Arial" panose="020B0604020202020204" pitchFamily="34" charset="0"/>
              <a:buChar char="•"/>
            </a:pPr>
            <a:endParaRPr lang="ru-RU" sz="8000" b="1" dirty="0" smtClean="0"/>
          </a:p>
          <a:p>
            <a:pPr marL="285750" indent="-285750">
              <a:buFont typeface="Arial" panose="020B0604020202020204" pitchFamily="34" charset="0"/>
              <a:buChar char="•"/>
            </a:pPr>
            <a:endParaRPr lang="ru-RU" b="1"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467" y="245766"/>
            <a:ext cx="3373238" cy="52237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38778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895600" y="764373"/>
            <a:ext cx="8487100" cy="1064427"/>
          </a:xfrm>
        </p:spPr>
        <p:txBody>
          <a:bodyPr/>
          <a:lstStyle/>
          <a:p>
            <a:r>
              <a:rPr lang="ru-RU" b="1" dirty="0" smtClean="0">
                <a:solidFill>
                  <a:schemeClr val="accent1"/>
                </a:solidFill>
              </a:rPr>
              <a:t>Герой страны</a:t>
            </a:r>
            <a:endParaRPr lang="ru-RU" b="1" dirty="0">
              <a:solidFill>
                <a:schemeClr val="accent1"/>
              </a:solidFill>
            </a:endParaRPr>
          </a:p>
        </p:txBody>
      </p:sp>
      <p:sp>
        <p:nvSpPr>
          <p:cNvPr id="5" name="Объект 4"/>
          <p:cNvSpPr>
            <a:spLocks noGrp="1"/>
          </p:cNvSpPr>
          <p:nvPr>
            <p:ph idx="1"/>
          </p:nvPr>
        </p:nvSpPr>
        <p:spPr>
          <a:xfrm flipH="1">
            <a:off x="6211609" y="1828800"/>
            <a:ext cx="5171089" cy="5029200"/>
          </a:xfrm>
        </p:spPr>
        <p:txBody>
          <a:bodyPr>
            <a:normAutofit/>
          </a:bodyPr>
          <a:lstStyle/>
          <a:p>
            <a:pPr>
              <a:spcBef>
                <a:spcPts val="0"/>
              </a:spcBef>
            </a:pPr>
            <a:r>
              <a:rPr lang="ru-RU" sz="3200" b="1" dirty="0" smtClean="0"/>
              <a:t>Участник Великой Отечественной войны</a:t>
            </a:r>
          </a:p>
          <a:p>
            <a:pPr>
              <a:spcBef>
                <a:spcPts val="0"/>
              </a:spcBef>
            </a:pPr>
            <a:endParaRPr lang="en-US" sz="3200" b="1" dirty="0" smtClean="0"/>
          </a:p>
          <a:p>
            <a:pPr>
              <a:spcBef>
                <a:spcPts val="0"/>
              </a:spcBef>
            </a:pPr>
            <a:r>
              <a:rPr lang="ru-RU" sz="3200" b="1" dirty="0" smtClean="0"/>
              <a:t>Герой Социалистического Труда (1989 г.)</a:t>
            </a:r>
          </a:p>
          <a:p>
            <a:pPr>
              <a:spcBef>
                <a:spcPts val="0"/>
              </a:spcBef>
            </a:pPr>
            <a:endParaRPr lang="ru-RU" sz="3200" b="1" dirty="0" smtClean="0"/>
          </a:p>
          <a:p>
            <a:pPr>
              <a:spcBef>
                <a:spcPts val="0"/>
              </a:spcBef>
            </a:pPr>
            <a:r>
              <a:rPr lang="ru-RU" sz="3200" b="1" dirty="0" smtClean="0"/>
              <a:t>Народный депутат СССР (1989-1991 гг.)</a:t>
            </a:r>
            <a:endParaRPr lang="ru-RU" sz="3200" b="1"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47" y="1439333"/>
            <a:ext cx="5579293" cy="4825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64545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5603</TotalTime>
  <Words>5268</Words>
  <Application>Microsoft Office PowerPoint</Application>
  <PresentationFormat>Широкоэкранный</PresentationFormat>
  <Paragraphs>320</Paragraphs>
  <Slides>49</Slides>
  <Notes>15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49</vt:i4>
      </vt:variant>
    </vt:vector>
  </HeadingPairs>
  <TitlesOfParts>
    <vt:vector size="58" baseType="lpstr">
      <vt:lpstr>Batang</vt:lpstr>
      <vt:lpstr>Aharoni</vt:lpstr>
      <vt:lpstr>Arial</vt:lpstr>
      <vt:lpstr>Bookman Old Style</vt:lpstr>
      <vt:lpstr>Calibri</vt:lpstr>
      <vt:lpstr>Century Gothic</vt:lpstr>
      <vt:lpstr>David</vt:lpstr>
      <vt:lpstr>Franklin Gothic Book</vt:lpstr>
      <vt:lpstr>След самолета</vt:lpstr>
      <vt:lpstr>        Эта странная жизнь</vt:lpstr>
      <vt:lpstr>Времена не выбирают, В них живут и умирают. А. Кушнер</vt:lpstr>
      <vt:lpstr>Презентация PowerPoint</vt:lpstr>
      <vt:lpstr>2019 -Год Гранина</vt:lpstr>
      <vt:lpstr>Русский писатель, общественный деятель</vt:lpstr>
      <vt:lpstr>Город его жизни</vt:lpstr>
      <vt:lpstr>питерские сантименты</vt:lpstr>
      <vt:lpstr>герой страны</vt:lpstr>
      <vt:lpstr>Герой страны</vt:lpstr>
      <vt:lpstr>Русский писатель</vt:lpstr>
      <vt:lpstr>Литературные премии</vt:lpstr>
      <vt:lpstr>Литературные премии</vt:lpstr>
      <vt:lpstr>Его романы,  повести,  эссе,  мемуары</vt:lpstr>
      <vt:lpstr>Экранизации его произведений</vt:lpstr>
      <vt:lpstr>Всё это лишь приложение к имени, потому что имя-  самодостаточное. </vt:lpstr>
      <vt:lpstr>Детство</vt:lpstr>
      <vt:lpstr>Ленинград. 30-е годы</vt:lpstr>
      <vt:lpstr>Школа</vt:lpstr>
      <vt:lpstr>Ленинградский политехнический</vt:lpstr>
      <vt:lpstr>Кировский завод</vt:lpstr>
      <vt:lpstr>Из музея Кировского завода</vt:lpstr>
      <vt:lpstr>Это было самое трагическое время – начало войны. В июле, когда наш эшелон ехал на фронт, мы распевали песни. Мы были счастливы, что попали в ополчение. Мне казалось: как так? Война! И я не буду участвовать в ней? Тогда было чувство: мы повоюем, победим и вернёмся. Мы успокаивали родных: ну месяц-два, и всё будет в порядке…Мы ничего не знали про войну. Мы ехали на фронт, не вооружённые злостью. В нас крепло чувство недоумения: как же так – они без всякого предупреждения напали. Сталин говорил, что на их стороне внезапность. А разве они должны были предупреждать? Потребовалось несколько месяцев, чтобы мы набрались ненависти и злости.</vt:lpstr>
      <vt:lpstr>Суровые годы</vt:lpstr>
      <vt:lpstr>Цена Победы</vt:lpstr>
      <vt:lpstr>Дороги войны</vt:lpstr>
      <vt:lpstr>    </vt:lpstr>
      <vt:lpstr>Первые послевоенные годы  были прекрасными. Работал в Ленэнерго, в кабельной сети, приводили в порядок разрушенное в блокаду энергохозяйство города. Литература была отдыхом, удовольствием, радостью. В конце 1948 года вдруг написал рассказ «Вариант второй». Принёс в журнал «Звезда» в отдел прозы (его возглавлял писатель Юрий Павлович Герман). Рассказ понравился, его напечатали почти без поправок в 1949 году. По просьбе Юрия Германа Даниил  Александрович взял себе псевдоним Гранин (его настоящая фамилия - Герман). В Ленинграде в те годы сохранилась замечательная литературная среда - были живы Евгений Шварц, Ольга Берггольц, Анна Ахматова, Вера Панова, Борис Эйхенбаум. В 1954 году Даниил Гранин поступает в аспирантуру Политехнического института и одновременно пишет роман, который принесёт ему известность  «Искатели». Роман опубликован в 1955 году. Это история советского учёного, создающего локатор и борющегося с бюрократической волокитой.</vt:lpstr>
      <vt:lpstr>Презентация PowerPoint</vt:lpstr>
      <vt:lpstr>Он любил Время</vt:lpstr>
      <vt:lpstr>Время – это народное богатство, такое же как недра, лес, озёра. Им можно пользоваться разумно, и можно его губить. Даниил Гранин</vt:lpstr>
      <vt:lpstr>Долг перед временем</vt:lpstr>
      <vt:lpstr>Призвание</vt:lpstr>
      <vt:lpstr>Знаковая книга</vt:lpstr>
      <vt:lpstr>В 70-е годы XX века это была «неудобная тема» – блокада Ленинграда. Тогда о ней писали очень скупо, замалчивая огромные жертвы и нечеловеческие страдания  ленинградцев. Сбор материалов по этой теме писатель рассматривал как «долг перед памятью павших».</vt:lpstr>
      <vt:lpstr>Подвиг Ленинграда</vt:lpstr>
      <vt:lpstr>Любовь моя - Петербург</vt:lpstr>
      <vt:lpstr>Путешествия Гранина</vt:lpstr>
      <vt:lpstr>Увлечение - путешествия</vt:lpstr>
      <vt:lpstr>Священный дар</vt:lpstr>
      <vt:lpstr>Прямой разговор</vt:lpstr>
      <vt:lpstr>Гранин-публицист</vt:lpstr>
      <vt:lpstr>Один из последних</vt:lpstr>
      <vt:lpstr>Мемуары на фоне столетия</vt:lpstr>
      <vt:lpstr>«Мой лейтенант»</vt:lpstr>
      <vt:lpstr>   Мысли о разном</vt:lpstr>
      <vt:lpstr>Мысли о разном</vt:lpstr>
      <vt:lpstr>История любви</vt:lpstr>
      <vt:lpstr>                                                                    Жизнь моя – дуновение, повторяю я слова Иова,                                                                                                                  и она не возвратится,                                                                                             как не может возвратиться назад                                                                                                                облако, листок дерева.  Какому-то любознателю пришла в голову причуда: собрать воедино последние слова перед смертью, сказанные известными людьми. Великими людьми. Слова прощания с этим миром. Завершающие.  Были слова странные: Великий Гегель(1831): «И он не понял меня». Гете( 1832 )воскликнул: «Света!» Генрих Гейне (1856): «Бог простит меня, это его ремесло». Бетховен (1827): «Комедия окончена!» Мой друг Володя спросил меня: «А ты бы что сказал?» Я пожал плечами: «Я не великий человек, я не обязан что-то изрекать». На самом деле это была отговорка. Шли годы, вопрос вспоминался мне. Ответ интересен был прежде всего мне самому. Они все были разные, но всё вдруг сошлось в одно: «Спасибо». За всё, что было, за всё, что испытал, за всё, что видел, успел.      СПАСИБО. </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Эта странная жизнь</dc:title>
  <dc:creator>Борисенко Ирина Викторовна</dc:creator>
  <cp:lastModifiedBy>Борисенко Ирина Викторовна</cp:lastModifiedBy>
  <cp:revision>352</cp:revision>
  <dcterms:created xsi:type="dcterms:W3CDTF">2018-10-23T04:17:35Z</dcterms:created>
  <dcterms:modified xsi:type="dcterms:W3CDTF">2018-11-28T05:09:07Z</dcterms:modified>
</cp:coreProperties>
</file>